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handoutMasterIdLst>
    <p:handoutMasterId r:id="rId35"/>
  </p:handoutMasterIdLst>
  <p:sldIdLst>
    <p:sldId id="256" r:id="rId3"/>
    <p:sldId id="257" r:id="rId4"/>
    <p:sldId id="276" r:id="rId5"/>
    <p:sldId id="261" r:id="rId6"/>
    <p:sldId id="296" r:id="rId7"/>
    <p:sldId id="281" r:id="rId9"/>
    <p:sldId id="282" r:id="rId10"/>
    <p:sldId id="283" r:id="rId11"/>
    <p:sldId id="284" r:id="rId12"/>
    <p:sldId id="285" r:id="rId13"/>
    <p:sldId id="287" r:id="rId14"/>
    <p:sldId id="288" r:id="rId15"/>
    <p:sldId id="290" r:id="rId16"/>
    <p:sldId id="291" r:id="rId17"/>
    <p:sldId id="321" r:id="rId18"/>
    <p:sldId id="302" r:id="rId19"/>
    <p:sldId id="297" r:id="rId20"/>
    <p:sldId id="303" r:id="rId21"/>
    <p:sldId id="299" r:id="rId22"/>
    <p:sldId id="300" r:id="rId23"/>
    <p:sldId id="301" r:id="rId24"/>
    <p:sldId id="322" r:id="rId25"/>
    <p:sldId id="293" r:id="rId26"/>
    <p:sldId id="304" r:id="rId27"/>
    <p:sldId id="305" r:id="rId28"/>
    <p:sldId id="294" r:id="rId29"/>
    <p:sldId id="306" r:id="rId30"/>
    <p:sldId id="337" r:id="rId31"/>
    <p:sldId id="307" r:id="rId32"/>
    <p:sldId id="292" r:id="rId33"/>
    <p:sldId id="270" r:id="rId34"/>
  </p:sldIdLst>
  <p:sldSz cx="24384000" cy="13716000"/>
  <p:notesSz cx="5143500" cy="9144000"/>
  <p:embeddedFontLst>
    <p:embeddedFont>
      <p:font typeface="DengXian" panose="02010600030101010101" pitchFamily="2" charset="-122"/>
      <p:regular r:id="rId39"/>
      <p:bold r:id="rId40"/>
    </p:embeddedFont>
    <p:embeddedFont>
      <p:font typeface="DengXian" panose="02010600030101010101" pitchFamily="2" charset="-122"/>
      <p:regular r:id="rId41"/>
      <p:bold r:id="rId42"/>
    </p:embeddedFont>
    <p:embeddedFont>
      <p:font typeface="DreamFont-XiaoyuGB-Normal" panose="02010604000000000000" pitchFamily="2" charset="-122"/>
      <p:regular r:id="rId43"/>
    </p:embeddedFont>
    <p:embeddedFont>
      <p:font typeface="OPPOSans-B" pitchFamily="18" charset="-122"/>
      <p:regular r:id="rId44"/>
      <p:bold r:id="rId45"/>
      <p:italic r:id="rId46"/>
      <p:boldItalic r:id="rId47"/>
    </p:embeddedFont>
    <p:embeddedFont>
      <p:font typeface="OPPOSans-H" pitchFamily="18" charset="-122"/>
      <p:regular r:id="rId48"/>
      <p:bold r:id="rId49"/>
      <p:italic r:id="rId50"/>
      <p:boldItalic r:id="rId51"/>
    </p:embeddedFont>
    <p:embeddedFont>
      <p:font typeface="OPPOSans-R" pitchFamily="18" charset="-122"/>
      <p:regular r:id="rId52"/>
      <p:bold r:id="rId53"/>
      <p:italic r:id="rId54"/>
      <p:boldItalic r:id="rId55"/>
    </p:embeddedFont>
    <p:embeddedFont>
      <p:font typeface="SourceHanSansSC-Regular" panose="020B0500000000000000" pitchFamily="34" charset="-128"/>
      <p:regular r:id="rId5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2B760"/>
    <a:srgbClr val="418D4A"/>
    <a:srgbClr val="62978F"/>
    <a:srgbClr val="5C847B"/>
    <a:srgbClr val="63CB96"/>
    <a:srgbClr val="66CB96"/>
    <a:srgbClr val="64CC95"/>
    <a:srgbClr val="109344"/>
    <a:srgbClr val="2EB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/>
    <p:restoredTop sz="94590"/>
  </p:normalViewPr>
  <p:slideViewPr>
    <p:cSldViewPr snapToGrid="0" snapToObjects="1">
      <p:cViewPr>
        <p:scale>
          <a:sx n="30" d="100"/>
          <a:sy n="30" d="100"/>
        </p:scale>
        <p:origin x="3384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font" Target="fonts/font18.fntdata"/><Relationship Id="rId55" Type="http://schemas.openxmlformats.org/officeDocument/2006/relationships/font" Target="fonts/font17.fntdata"/><Relationship Id="rId54" Type="http://schemas.openxmlformats.org/officeDocument/2006/relationships/font" Target="fonts/font16.fntdata"/><Relationship Id="rId53" Type="http://schemas.openxmlformats.org/officeDocument/2006/relationships/font" Target="fonts/font15.fntdata"/><Relationship Id="rId52" Type="http://schemas.openxmlformats.org/officeDocument/2006/relationships/font" Target="fonts/font14.fntdata"/><Relationship Id="rId51" Type="http://schemas.openxmlformats.org/officeDocument/2006/relationships/font" Target="fonts/font13.fntdata"/><Relationship Id="rId50" Type="http://schemas.openxmlformats.org/officeDocument/2006/relationships/font" Target="fonts/font12.fntdata"/><Relationship Id="rId5" Type="http://schemas.openxmlformats.org/officeDocument/2006/relationships/slide" Target="slides/slide3.xml"/><Relationship Id="rId49" Type="http://schemas.openxmlformats.org/officeDocument/2006/relationships/font" Target="fonts/font11.fntdata"/><Relationship Id="rId48" Type="http://schemas.openxmlformats.org/officeDocument/2006/relationships/font" Target="fonts/font10.fntdata"/><Relationship Id="rId47" Type="http://schemas.openxmlformats.org/officeDocument/2006/relationships/font" Target="fonts/font9.fntdata"/><Relationship Id="rId46" Type="http://schemas.openxmlformats.org/officeDocument/2006/relationships/font" Target="fonts/font8.fntdata"/><Relationship Id="rId45" Type="http://schemas.openxmlformats.org/officeDocument/2006/relationships/font" Target="fonts/font7.fntdata"/><Relationship Id="rId44" Type="http://schemas.openxmlformats.org/officeDocument/2006/relationships/font" Target="fonts/font6.fntdata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slide" Target="slides/slide2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8114-FF11-A84C-944A-3479F20D686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bject 106"/>
          <p:cNvSpPr txBox="1"/>
          <p:nvPr/>
        </p:nvSpPr>
        <p:spPr>
          <a:xfrm>
            <a:off x="9947099" y="4003675"/>
            <a:ext cx="14566900" cy="1689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endParaRPr lang="zh-CN" alt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679616" y="4003675"/>
            <a:ext cx="11207669" cy="1562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9600" spc="600" dirty="0">
                <a:solidFill>
                  <a:srgbClr val="18171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前端基础课程</a:t>
            </a:r>
            <a:endParaRPr lang="zh-CN" altLang="en-US" dirty="0"/>
          </a:p>
        </p:txBody>
      </p:sp>
      <p:pic>
        <p:nvPicPr>
          <p:cNvPr id="109" name="image 1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27266" y="7923291"/>
            <a:ext cx="1270000" cy="635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966408" y="9891254"/>
            <a:ext cx="4025035" cy="923330"/>
            <a:chOff x="1966408" y="9499369"/>
            <a:chExt cx="4025035" cy="923330"/>
          </a:xfrm>
        </p:grpSpPr>
        <p:pic>
          <p:nvPicPr>
            <p:cNvPr id="1010" name="image 10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966408" y="9499369"/>
              <a:ext cx="4025035" cy="923330"/>
            </a:xfrm>
            <a:prstGeom prst="rect">
              <a:avLst/>
            </a:prstGeom>
          </p:spPr>
        </p:pic>
        <p:sp>
          <p:nvSpPr>
            <p:cNvPr id="1011" name="Object 1011"/>
            <p:cNvSpPr txBox="1"/>
            <p:nvPr/>
          </p:nvSpPr>
          <p:spPr>
            <a:xfrm>
              <a:off x="1966408" y="9619502"/>
              <a:ext cx="3676648" cy="585281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主讲人：姜雯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679616" y="5934670"/>
            <a:ext cx="1080950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600" dirty="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html + css + javascript</a:t>
            </a:r>
            <a:endParaRPr kumimoji="1"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图片 6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616" y="984250"/>
            <a:ext cx="3930822" cy="1359852"/>
          </a:xfrm>
          <a:prstGeom prst="rect">
            <a:avLst/>
          </a:prstGeom>
        </p:spPr>
      </p:pic>
      <p:sp>
        <p:nvSpPr>
          <p:cNvPr id="43" name="任意形状 42"/>
          <p:cNvSpPr/>
          <p:nvPr/>
        </p:nvSpPr>
        <p:spPr>
          <a:xfrm>
            <a:off x="17481370" y="0"/>
            <a:ext cx="6902630" cy="13716000"/>
          </a:xfrm>
          <a:custGeom>
            <a:avLst/>
            <a:gdLst>
              <a:gd name="connsiteX0" fmla="*/ 6858000 w 6902630"/>
              <a:gd name="connsiteY0" fmla="*/ 0 h 13716000"/>
              <a:gd name="connsiteX1" fmla="*/ 6902630 w 6902630"/>
              <a:gd name="connsiteY1" fmla="*/ 1129 h 13716000"/>
              <a:gd name="connsiteX2" fmla="*/ 6902630 w 6902630"/>
              <a:gd name="connsiteY2" fmla="*/ 13714872 h 13716000"/>
              <a:gd name="connsiteX3" fmla="*/ 6858000 w 6902630"/>
              <a:gd name="connsiteY3" fmla="*/ 13716000 h 13716000"/>
              <a:gd name="connsiteX4" fmla="*/ 0 w 6902630"/>
              <a:gd name="connsiteY4" fmla="*/ 6858000 h 13716000"/>
              <a:gd name="connsiteX5" fmla="*/ 6858000 w 690263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2630" h="13716000">
                <a:moveTo>
                  <a:pt x="6858000" y="0"/>
                </a:moveTo>
                <a:lnTo>
                  <a:pt x="6902630" y="1129"/>
                </a:lnTo>
                <a:lnTo>
                  <a:pt x="6902630" y="13714872"/>
                </a:lnTo>
                <a:lnTo>
                  <a:pt x="6858000" y="13716000"/>
                </a:lnTo>
                <a:cubicBezTo>
                  <a:pt x="3070430" y="13716000"/>
                  <a:pt x="0" y="10645569"/>
                  <a:pt x="0" y="6858000"/>
                </a:cubicBezTo>
                <a:cubicBezTo>
                  <a:pt x="0" y="3070431"/>
                  <a:pt x="3070430" y="0"/>
                  <a:pt x="6858000" y="0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9224283" y="11600812"/>
            <a:ext cx="1016728" cy="1016728"/>
          </a:xfrm>
          <a:prstGeom prst="ellipse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任意形状 52"/>
          <p:cNvSpPr/>
          <p:nvPr/>
        </p:nvSpPr>
        <p:spPr>
          <a:xfrm>
            <a:off x="17917750" y="259308"/>
            <a:ext cx="6442304" cy="11350724"/>
          </a:xfrm>
          <a:custGeom>
            <a:avLst/>
            <a:gdLst>
              <a:gd name="connsiteX0" fmla="*/ 5675362 w 6442304"/>
              <a:gd name="connsiteY0" fmla="*/ 0 h 11350724"/>
              <a:gd name="connsiteX1" fmla="*/ 6255636 w 6442304"/>
              <a:gd name="connsiteY1" fmla="*/ 29301 h 11350724"/>
              <a:gd name="connsiteX2" fmla="*/ 6442304 w 6442304"/>
              <a:gd name="connsiteY2" fmla="*/ 53022 h 11350724"/>
              <a:gd name="connsiteX3" fmla="*/ 6442304 w 6442304"/>
              <a:gd name="connsiteY3" fmla="*/ 11297703 h 11350724"/>
              <a:gd name="connsiteX4" fmla="*/ 6255636 w 6442304"/>
              <a:gd name="connsiteY4" fmla="*/ 11321423 h 11350724"/>
              <a:gd name="connsiteX5" fmla="*/ 5675362 w 6442304"/>
              <a:gd name="connsiteY5" fmla="*/ 11350724 h 11350724"/>
              <a:gd name="connsiteX6" fmla="*/ 0 w 6442304"/>
              <a:gd name="connsiteY6" fmla="*/ 5675362 h 11350724"/>
              <a:gd name="connsiteX7" fmla="*/ 5675362 w 6442304"/>
              <a:gd name="connsiteY7" fmla="*/ 0 h 113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304" h="11350724">
                <a:moveTo>
                  <a:pt x="5675362" y="0"/>
                </a:moveTo>
                <a:cubicBezTo>
                  <a:pt x="5871264" y="0"/>
                  <a:pt x="6064846" y="9926"/>
                  <a:pt x="6255636" y="29301"/>
                </a:cubicBezTo>
                <a:lnTo>
                  <a:pt x="6442304" y="53022"/>
                </a:lnTo>
                <a:lnTo>
                  <a:pt x="6442304" y="11297703"/>
                </a:lnTo>
                <a:lnTo>
                  <a:pt x="6255636" y="11321423"/>
                </a:lnTo>
                <a:cubicBezTo>
                  <a:pt x="6064846" y="11340798"/>
                  <a:pt x="5871264" y="11350724"/>
                  <a:pt x="5675362" y="11350724"/>
                </a:cubicBezTo>
                <a:cubicBezTo>
                  <a:pt x="2540946" y="11350724"/>
                  <a:pt x="0" y="8809778"/>
                  <a:pt x="0" y="5675362"/>
                </a:cubicBezTo>
                <a:cubicBezTo>
                  <a:pt x="0" y="2540946"/>
                  <a:pt x="2540946" y="0"/>
                  <a:pt x="5675362" y="0"/>
                </a:cubicBezTo>
                <a:close/>
              </a:path>
            </a:pathLst>
          </a:cu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2414250" y="4914900"/>
            <a:ext cx="11043285" cy="49155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ym typeface="+mn-ea"/>
              </a:rPr>
              <a:t>用到的地方很多：</a:t>
            </a:r>
            <a:endParaRPr lang="zh-CN" sz="3200"/>
          </a:p>
          <a:p>
            <a:pPr marL="285750" lvl="0" indent="-28575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sz="3200">
                <a:sym typeface="+mn-ea"/>
              </a:rPr>
              <a:t>  浏览器工具栏中的标题</a:t>
            </a:r>
            <a:endParaRPr lang="zh-CN" sz="3200"/>
          </a:p>
          <a:p>
            <a:pPr marL="285750" lvl="0" indent="-28575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sz="3200">
                <a:sym typeface="+mn-ea"/>
              </a:rPr>
              <a:t>  浏览器收藏夹中的标题</a:t>
            </a:r>
            <a:endParaRPr lang="zh-CN" sz="3200"/>
          </a:p>
          <a:p>
            <a:pPr marL="285750" lvl="0" indent="-28575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sz="3200">
                <a:sym typeface="+mn-ea"/>
              </a:rPr>
              <a:t>  浏览器搜索引擎 结果页面中的标题</a:t>
            </a:r>
            <a:endParaRPr lang="zh-CN" sz="3200"/>
          </a:p>
          <a:p>
            <a:pPr marL="285750" lvl="0" indent="-28575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sz="3200">
                <a:sym typeface="+mn-ea"/>
              </a:rPr>
              <a:t>  历史记录中的标题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68705" y="4723130"/>
            <a:ext cx="10042525" cy="551497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524635" y="5508943"/>
            <a:ext cx="9142095" cy="43211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&lt;head&gt;</a:t>
            </a:r>
            <a:endParaRPr lang="zh-CN" sz="40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    &lt;meta charset="UTF-8"&gt;</a:t>
            </a:r>
            <a:endParaRPr lang="zh-CN" sz="40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    &lt;title&gt;半圆学社&lt;/title&gt;</a:t>
            </a:r>
            <a:endParaRPr lang="zh-CN" sz="40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49263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 spc="100">
                <a:solidFill>
                  <a:schemeClr val="tx1"/>
                </a:solidFill>
                <a:uFillTx/>
                <a:sym typeface="+mn-ea"/>
              </a:rPr>
              <a:t>title</a:t>
            </a:r>
            <a:endParaRPr lang="en-US" altLang="zh-CN" sz="4400" spc="100">
              <a:solidFill>
                <a:schemeClr val="tx1"/>
              </a:solidFill>
              <a:uFillTx/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44645" y="2381885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网页标题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31340" y="2403475"/>
            <a:ext cx="664845" cy="664845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2794000" y="2331720"/>
            <a:ext cx="11793855" cy="8083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用于定义文档与外部资源之间的关系，常用于链接到样式表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64590" y="5267008"/>
            <a:ext cx="22054820" cy="687832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20520" y="5698173"/>
            <a:ext cx="21142960" cy="601599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&lt;head&gt;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&lt;meta charset="UTF-8"&gt;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&lt;title&gt;半圆学社&lt;/title&gt;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&lt;link rel="icon" href="http://www.jd.com/favicon.ico"&gt;                         网页在浏览器打开时显示的小图标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&lt;link rel="stylesheet" type="text/css" href="css/common.css"&gt;          引入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css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文件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32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link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Object 405"/>
          <p:cNvSpPr txBox="1"/>
          <p:nvPr/>
        </p:nvSpPr>
        <p:spPr>
          <a:xfrm>
            <a:off x="2794000" y="3373755"/>
            <a:ext cx="11793855" cy="80835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800" spc="130">
                <a:solidFill>
                  <a:schemeClr val="tx1">
                    <a:lumMod val="85000"/>
                    <a:lumOff val="15000"/>
                  </a:schemeClr>
                </a:solidFill>
                <a:uFillTx/>
                <a:sym typeface="+mn-ea"/>
              </a:rPr>
              <a:t>type="text/css"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可省略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5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31340" y="3445510"/>
            <a:ext cx="664845" cy="6648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31340" y="2403475"/>
            <a:ext cx="664845" cy="664845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2794000" y="2331720"/>
            <a:ext cx="11793855" cy="8083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>
                <a:sym typeface="+mn-ea"/>
              </a:rPr>
              <a:t>用于 加载 或 执行脚本文件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64590" y="5267008"/>
            <a:ext cx="22054820" cy="687832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20520" y="5972493"/>
            <a:ext cx="21142960" cy="54673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&lt;head&gt;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&lt;meta charset="UTF-8"&gt;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&lt;title&gt;半圆学社&lt;/title&gt;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&lt;script type="text/javascript" src="https://cdn.jsdelivr.net/npm/vue/dist/vue.js"&gt;&lt;/script&gt;         引入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javascript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文件  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32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script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6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31340" y="3531235"/>
            <a:ext cx="664845" cy="664845"/>
          </a:xfrm>
          <a:prstGeom prst="rect">
            <a:avLst/>
          </a:prstGeom>
        </p:spPr>
      </p:pic>
      <p:sp>
        <p:nvSpPr>
          <p:cNvPr id="7" name="Object 405"/>
          <p:cNvSpPr txBox="1"/>
          <p:nvPr/>
        </p:nvSpPr>
        <p:spPr>
          <a:xfrm>
            <a:off x="2794000" y="3459480"/>
            <a:ext cx="11793855" cy="80835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引入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js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时  </a:t>
            </a:r>
            <a:r>
              <a:rPr lang="zh-CN" altLang="en-US" sz="2800" spc="180">
                <a:solidFill>
                  <a:schemeClr val="tx1">
                    <a:lumMod val="85000"/>
                    <a:lumOff val="15000"/>
                  </a:schemeClr>
                </a:solidFill>
                <a:uFillTx/>
                <a:sym typeface="+mn-ea"/>
              </a:rPr>
              <a:t> </a:t>
            </a:r>
            <a:r>
              <a:rPr lang="zh-CN" sz="2800" spc="180">
                <a:solidFill>
                  <a:schemeClr val="tx1">
                    <a:lumMod val="85000"/>
                    <a:lumOff val="15000"/>
                  </a:schemeClr>
                </a:solidFill>
                <a:uFillTx/>
                <a:sym typeface="+mn-ea"/>
              </a:rPr>
              <a:t>type="text/javascript" 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可省略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3154025" y="3408680"/>
            <a:ext cx="7955915" cy="75914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indent="-457200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用于为</a:t>
            </a:r>
            <a:r>
              <a:rPr lang="en-US" altLang="zh-CN" sz="2800">
                <a:sym typeface="+mn-ea"/>
              </a:rPr>
              <a:t>html</a:t>
            </a:r>
            <a:r>
              <a:rPr lang="zh-CN" altLang="en-US" sz="2800">
                <a:sym typeface="+mn-ea"/>
              </a:rPr>
              <a:t>文档定义样式信息</a:t>
            </a:r>
            <a:endParaRPr lang="zh-CN" altLang="en-US" sz="2800">
              <a:sym typeface="+mn-ea"/>
            </a:endParaRPr>
          </a:p>
          <a:p>
            <a:pPr indent="0">
              <a:lnSpc>
                <a:spcPct val="170000"/>
              </a:lnSpc>
              <a:buFont typeface="Wingdings" panose="05000000000000000000" charset="0"/>
              <a:buNone/>
            </a:pPr>
            <a:endParaRPr lang="zh-CN" altLang="en-US" sz="2800">
              <a:sym typeface="+mn-ea"/>
            </a:endParaRPr>
          </a:p>
          <a:p>
            <a:pPr marL="457200" indent="-457200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也可以把样式写在单独的文件中，用</a:t>
            </a:r>
            <a:r>
              <a:rPr lang="en-US" altLang="zh-CN" sz="2800">
                <a:sym typeface="+mn-ea"/>
              </a:rPr>
              <a:t>link</a:t>
            </a:r>
            <a:r>
              <a:rPr lang="zh-CN" altLang="en-US" sz="2800">
                <a:sym typeface="+mn-ea"/>
              </a:rPr>
              <a:t>标签引入到页面中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64590" y="2908300"/>
            <a:ext cx="9947275" cy="923734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56398" y="3756660"/>
            <a:ext cx="8963660" cy="75406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&lt;head&gt;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&lt;meta charset="UTF-8"&gt;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&lt;title&gt;半圆学社&lt;/title&gt;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&lt;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style&gt;</a:t>
            </a:r>
            <a:endParaRPr lang="en-US" alt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           body {</a:t>
            </a:r>
            <a:endParaRPr lang="en-US" alt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                   background-color: red;</a:t>
            </a:r>
            <a:endParaRPr lang="en-US" alt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           }</a:t>
            </a:r>
            <a:endParaRPr lang="en-US" alt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     &lt;/style&gt;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  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32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style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37839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ym typeface="+mn-ea"/>
              </a:rPr>
              <a:t>body </a:t>
            </a:r>
            <a:r>
              <a:rPr lang="zh-CN" altLang="en-US" sz="4400">
                <a:sym typeface="+mn-ea"/>
              </a:rPr>
              <a:t>内部标签</a:t>
            </a:r>
            <a:endParaRPr lang="zh-CN" altLang="en-US" sz="440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59940" y="5805170"/>
            <a:ext cx="37299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557780" y="6011863"/>
            <a:ext cx="27343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  <a:sym typeface="+mn-ea"/>
              </a:rPr>
              <a:t>特殊元素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702435" y="9542145"/>
            <a:ext cx="4492625" cy="152908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702435" y="9707245"/>
            <a:ext cx="44926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>
                <a:solidFill>
                  <a:schemeClr val="bg1"/>
                </a:solidFill>
                <a:sym typeface="+mn-ea"/>
              </a:rPr>
              <a:t>不属于块级元素</a:t>
            </a:r>
            <a:endParaRPr lang="zh-CN" altLang="en-US" sz="3600" b="1">
              <a:solidFill>
                <a:schemeClr val="bg1"/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>
                <a:solidFill>
                  <a:schemeClr val="bg1"/>
                </a:solidFill>
                <a:sym typeface="+mn-ea"/>
              </a:rPr>
              <a:t>也不属于行内元素</a:t>
            </a:r>
            <a:endParaRPr lang="zh-CN" sz="3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7402195" y="9651365"/>
            <a:ext cx="4637405" cy="139446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602855" y="9749155"/>
            <a:ext cx="42360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独占一行</a:t>
            </a:r>
            <a:endParaRPr lang="zh-CN" sz="3600" b="1">
              <a:solidFill>
                <a:schemeClr val="bg1"/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可单独设置宽高</a:t>
            </a:r>
            <a:endParaRPr lang="zh-CN" sz="3600" b="1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47" name="肘形连接符 46"/>
          <p:cNvCxnSpPr>
            <a:stCxn id="12" idx="2"/>
            <a:endCxn id="13" idx="0"/>
          </p:cNvCxnSpPr>
          <p:nvPr/>
        </p:nvCxnSpPr>
        <p:spPr>
          <a:xfrm rot="5400000">
            <a:off x="6984048" y="908368"/>
            <a:ext cx="1837690" cy="7955915"/>
          </a:xfrm>
          <a:prstGeom prst="bentConnector3">
            <a:avLst>
              <a:gd name="adj1" fmla="val 499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肘形连接符 48"/>
          <p:cNvCxnSpPr>
            <a:endCxn id="15" idx="0"/>
          </p:cNvCxnSpPr>
          <p:nvPr/>
        </p:nvCxnSpPr>
        <p:spPr>
          <a:xfrm rot="10800000" flipV="1">
            <a:off x="9736455" y="4879340"/>
            <a:ext cx="2138045" cy="92583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endCxn id="31" idx="0"/>
          </p:cNvCxnSpPr>
          <p:nvPr/>
        </p:nvCxnSpPr>
        <p:spPr>
          <a:xfrm>
            <a:off x="7334885" y="4882515"/>
            <a:ext cx="8431530" cy="92138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9592945" y="2847340"/>
            <a:ext cx="457517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009188" y="3054033"/>
            <a:ext cx="374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body</a:t>
            </a:r>
            <a:r>
              <a:rPr lang="zh-CN" altLang="en-US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内部标签</a:t>
            </a:r>
            <a:endParaRPr lang="zh-CN" altLang="en-US" sz="40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3954125" y="5803900"/>
            <a:ext cx="362394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4278928" y="6010593"/>
            <a:ext cx="2974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  <a:sym typeface="+mn-ea"/>
              </a:rPr>
              <a:t>行内元素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52" name="直接连接符 51"/>
          <p:cNvCxnSpPr>
            <a:stCxn id="13" idx="2"/>
            <a:endCxn id="36" idx="0"/>
          </p:cNvCxnSpPr>
          <p:nvPr/>
        </p:nvCxnSpPr>
        <p:spPr>
          <a:xfrm>
            <a:off x="3924935" y="6925310"/>
            <a:ext cx="24130" cy="26168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5" idx="2"/>
            <a:endCxn id="40" idx="0"/>
          </p:cNvCxnSpPr>
          <p:nvPr/>
        </p:nvCxnSpPr>
        <p:spPr>
          <a:xfrm flipH="1">
            <a:off x="9721215" y="6925310"/>
            <a:ext cx="15875" cy="2726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31" idx="2"/>
            <a:endCxn id="46" idx="0"/>
          </p:cNvCxnSpPr>
          <p:nvPr/>
        </p:nvCxnSpPr>
        <p:spPr>
          <a:xfrm>
            <a:off x="15766415" y="6924040"/>
            <a:ext cx="0" cy="27832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8164195" y="580517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8345488" y="6011863"/>
            <a:ext cx="27832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  <a:sym typeface="+mn-ea"/>
              </a:rPr>
              <a:t>块级元素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9563080" y="5805170"/>
            <a:ext cx="362394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887883" y="6011863"/>
            <a:ext cx="2974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  <a:sym typeface="+mn-ea"/>
              </a:rPr>
              <a:t>行内块元素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7" name="肘形连接符 6"/>
          <p:cNvCxnSpPr>
            <a:stCxn id="12" idx="2"/>
            <a:endCxn id="4" idx="0"/>
          </p:cNvCxnSpPr>
          <p:nvPr/>
        </p:nvCxnSpPr>
        <p:spPr>
          <a:xfrm rot="5400000" flipV="1">
            <a:off x="15709265" y="139065"/>
            <a:ext cx="1837690" cy="949452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>
          <a:xfrm>
            <a:off x="13618210" y="9610090"/>
            <a:ext cx="4295775" cy="139319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13910310" y="9707245"/>
            <a:ext cx="37115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一行内并列排布</a:t>
            </a:r>
            <a:endParaRPr lang="zh-CN" sz="3600" b="1">
              <a:solidFill>
                <a:schemeClr val="bg1"/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无宽高属性</a:t>
            </a:r>
            <a:endParaRPr lang="zh-CN" altLang="en-US" sz="3600" b="1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10" name="直接连接符 9"/>
          <p:cNvCxnSpPr>
            <a:stCxn id="4" idx="2"/>
            <a:endCxn id="9" idx="0"/>
          </p:cNvCxnSpPr>
          <p:nvPr/>
        </p:nvCxnSpPr>
        <p:spPr>
          <a:xfrm>
            <a:off x="21375370" y="6925310"/>
            <a:ext cx="635" cy="27819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18977610" y="9610090"/>
            <a:ext cx="4796155" cy="139319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245580" y="9707245"/>
            <a:ext cx="4260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一行内并列排布</a:t>
            </a:r>
            <a:endParaRPr lang="zh-CN" sz="3600" b="1">
              <a:solidFill>
                <a:schemeClr val="bg1"/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可设宽高</a:t>
            </a:r>
            <a:endParaRPr lang="zh-CN" altLang="en-US" sz="3600" b="1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0659110" y="3119755"/>
            <a:ext cx="7955915" cy="3968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2800" b="1" kern="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Ubuntu Mono" charset="0"/>
                <a:ea typeface="Ubuntu Mono"/>
                <a:cs typeface="Ubuntu Mono"/>
                <a:sym typeface="+mn-ea"/>
              </a:rPr>
              <a:t>br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既不属于行内元素，也不属于块级元素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多用于文本排版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28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Ubuntu Mono" charset="0"/>
                <a:ea typeface="Ubuntu Mono"/>
                <a:cs typeface="Ubuntu Mono"/>
                <a:sym typeface="+mn-ea"/>
              </a:rPr>
              <a:t>br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会使后面的元素从新的一行开始，但是他本身还是属于上一行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br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元素不允许加样式，也修改不了样式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3458845"/>
            <a:ext cx="5633085" cy="4828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51000" y="4138930"/>
            <a:ext cx="4912360" cy="346837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换行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br</a:t>
            </a:r>
            <a:endParaRPr lang="zh-CN" altLang="en-US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特殊元素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Object 405"/>
          <p:cNvSpPr txBox="1"/>
          <p:nvPr/>
        </p:nvSpPr>
        <p:spPr>
          <a:xfrm>
            <a:off x="10659110" y="8667750"/>
            <a:ext cx="7955915" cy="415925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30000"/>
              </a:lnSpc>
            </a:pPr>
            <a:r>
              <a:rPr lang="zh-CN" altLang="en-US" sz="28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为什么</a:t>
            </a:r>
            <a:r>
              <a:rPr lang="en-US" altLang="zh-CN" sz="28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hr</a:t>
            </a:r>
            <a:r>
              <a:rPr lang="zh-CN" altLang="en-US" sz="28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既不是块级元素 也不是行内元素？</a:t>
            </a:r>
            <a:endParaRPr lang="zh-CN" altLang="en-US" sz="2800">
              <a:sym typeface="+mn-ea"/>
            </a:endParaRPr>
          </a:p>
          <a:p>
            <a:pPr indent="0" algn="l">
              <a:lnSpc>
                <a:spcPct val="180000"/>
              </a:lnSpc>
              <a:buFont typeface="Wingdings" panose="05000000000000000000" charset="0"/>
              <a:buNone/>
            </a:pPr>
            <a:r>
              <a:rPr lang="zh-CN" altLang="en-US" sz="2800">
                <a:sym typeface="+mn-ea"/>
              </a:rPr>
              <a:t>区分  是行内元素 或 块级元素，要通过</a:t>
            </a:r>
            <a:r>
              <a:rPr lang="en-US" altLang="zh-CN" sz="2800">
                <a:sym typeface="+mn-ea"/>
              </a:rPr>
              <a:t>display</a:t>
            </a:r>
            <a:r>
              <a:rPr lang="zh-CN" altLang="en-US" sz="2800">
                <a:sym typeface="+mn-ea"/>
              </a:rPr>
              <a:t>属性区分，但</a:t>
            </a:r>
            <a:r>
              <a:rPr lang="en-US" altLang="zh-CN" sz="2800">
                <a:sym typeface="+mn-ea"/>
              </a:rPr>
              <a:t>hr</a:t>
            </a:r>
            <a:r>
              <a:rPr lang="zh-CN" altLang="en-US" sz="2800">
                <a:sym typeface="+mn-ea"/>
              </a:rPr>
              <a:t>无法设置样式表，也就没有</a:t>
            </a:r>
            <a:r>
              <a:rPr lang="en-US" altLang="zh-CN" sz="2800">
                <a:sym typeface="+mn-ea"/>
              </a:rPr>
              <a:t>display</a:t>
            </a:r>
            <a:r>
              <a:rPr lang="zh-CN" altLang="en-US" sz="2800">
                <a:sym typeface="+mn-ea"/>
              </a:rPr>
              <a:t>属性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0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81210" y="3458845"/>
            <a:ext cx="509270" cy="509270"/>
          </a:xfrm>
          <a:prstGeom prst="rect">
            <a:avLst/>
          </a:prstGeom>
        </p:spPr>
      </p:pic>
      <p:pic>
        <p:nvPicPr>
          <p:cNvPr id="6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81210" y="9178290"/>
            <a:ext cx="509270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音频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音频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4253210" y="4168775"/>
            <a:ext cx="9707880" cy="596836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00000"/>
              </a:lnSpc>
            </a:pPr>
            <a:r>
              <a:rPr lang="zh-CN" altLang="en-US" sz="2800">
                <a:sym typeface="+mn-ea"/>
              </a:rPr>
              <a:t>http://examples.banyuan.club/drumkit/sounds/clap.wav</a:t>
            </a: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800" b="1">
                <a:solidFill>
                  <a:srgbClr val="FF0000"/>
                </a:solidFill>
                <a:sym typeface="+mn-ea"/>
              </a:rPr>
              <a:t>注意：</a:t>
            </a: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autoplay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(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大部分浏览器不支持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)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7193915" cy="8130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318125" y="4545648"/>
            <a:ext cx="6332855" cy="52914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&lt;audio&gt;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&lt;/</a:t>
            </a:r>
            <a:r>
              <a:rPr lang="zh-CN" sz="4000">
                <a:solidFill>
                  <a:schemeClr val="bg1"/>
                </a:solidFill>
                <a:sym typeface="+mn-ea"/>
              </a:rPr>
              <a:t>audio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src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（资源）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controls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（控制条）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loop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（循环播放）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10000"/>
              </a:lnSpc>
              <a:buFont typeface="Wingdings" panose="05000000000000000000" charset="0"/>
              <a:buNone/>
            </a:pPr>
            <a:endParaRPr lang="zh-CN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11387" y="410391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46655" y="4149090"/>
            <a:ext cx="5655310" cy="56559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2983865" y="6633210"/>
            <a:ext cx="4580890" cy="687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Html语法字符</a:t>
            </a:r>
            <a:endParaRPr lang="en-US" altLang="zh-CN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0" name="Object 403"/>
          <p:cNvSpPr txBox="1"/>
          <p:nvPr/>
        </p:nvSpPr>
        <p:spPr>
          <a:xfrm>
            <a:off x="11409680" y="3571875"/>
            <a:ext cx="9017000" cy="73209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</a:t>
            </a: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&amp;nbsp; 表示 空格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&amp;amp; 表示  &amp;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&amp;lt;    表示   &lt;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&amp;gt;   表示   &gt;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&amp;quot;   表示 "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&amp;qpos;  表示  '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38798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特殊的 语法字符</a:t>
            </a:r>
            <a:endParaRPr lang="zh-CN" altLang="en-US" sz="4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sym typeface="+mn-ea"/>
              </a:rPr>
              <a:t>视</a:t>
            </a: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频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视频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3776325" y="2834005"/>
            <a:ext cx="9707880" cy="925068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00000"/>
              </a:lnSpc>
            </a:pPr>
            <a:r>
              <a:rPr lang="zh-CN" altLang="en-US" sz="2800" b="1">
                <a:solidFill>
                  <a:srgbClr val="FF0000"/>
                </a:solidFill>
                <a:sym typeface="+mn-ea"/>
              </a:rPr>
              <a:t>注意：</a:t>
            </a: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想使用autoplay  必须要加muted（静音）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160000"/>
              </a:lnSpc>
            </a:pPr>
            <a:endParaRPr lang="zh-CN" altLang="en-US" sz="2800"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altLang="en-US" sz="2400">
                <a:sym typeface="+mn-ea"/>
              </a:rPr>
              <a:t>https://by-courses.oss-cn-hangzhou.aliyuncs.com/%E5%BA%94%E7%94%A8%E5%BC%80%E5%8F%91%E5%85%A5%E9%97%A8/Mysql/video/Mysql%E5%85%A5%E9%97%A8%E4%BB%8B%E7%BB%8D.mp4</a:t>
            </a:r>
            <a:endParaRPr lang="zh-CN" altLang="en-US" sz="2800">
              <a:sym typeface="+mn-ea"/>
            </a:endParaRPr>
          </a:p>
          <a:p>
            <a:pPr algn="l">
              <a:lnSpc>
                <a:spcPct val="160000"/>
              </a:lnSpc>
            </a:pPr>
            <a:endParaRPr lang="zh-CN" altLang="en-US" sz="2800"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altLang="en-US" sz="2400">
                <a:sym typeface="+mn-ea"/>
              </a:rPr>
              <a:t>https://by-image.oss-cn-shanghai.aliyuncs.com/yfront/static/home/pic_ketang_shouye.png</a:t>
            </a: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7193915" cy="8130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318125" y="4545648"/>
            <a:ext cx="6332855" cy="52914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video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&lt;/video&gt;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src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（资源）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controls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（控制条）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muted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（静音）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poster （默认封面）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3996035" y="2908300"/>
            <a:ext cx="9225280" cy="81197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240000"/>
              </a:lnSpc>
            </a:pPr>
            <a:r>
              <a:rPr lang="zh-CN" altLang="en-US" sz="3600">
                <a:sym typeface="+mn-ea"/>
              </a:rPr>
              <a:t>块级元素： display:block</a:t>
            </a:r>
            <a:endParaRPr lang="zh-CN" altLang="en-US" sz="3600"/>
          </a:p>
          <a:p>
            <a:pPr algn="l">
              <a:lnSpc>
                <a:spcPct val="240000"/>
              </a:lnSpc>
            </a:pPr>
            <a:r>
              <a:rPr lang="zh-CN" altLang="en-US" sz="3600">
                <a:sym typeface="+mn-ea"/>
              </a:rPr>
              <a:t>总是从新行开始</a:t>
            </a:r>
            <a:endParaRPr lang="zh-CN" altLang="en-US" sz="3600"/>
          </a:p>
          <a:p>
            <a:pPr algn="l">
              <a:lnSpc>
                <a:spcPct val="240000"/>
              </a:lnSpc>
            </a:pPr>
            <a:r>
              <a:rPr lang="zh-CN" altLang="en-US" sz="3600">
                <a:sym typeface="+mn-ea"/>
              </a:rPr>
              <a:t>高度，行高以及外边距和内边距都可以控制</a:t>
            </a:r>
            <a:endParaRPr lang="zh-CN" altLang="en-US" sz="3600"/>
          </a:p>
          <a:p>
            <a:pPr algn="l">
              <a:lnSpc>
                <a:spcPct val="240000"/>
              </a:lnSpc>
            </a:pPr>
            <a:r>
              <a:rPr lang="zh-CN" altLang="en-US" sz="3600">
                <a:sym typeface="+mn-ea"/>
              </a:rPr>
              <a:t>可以容纳行内元素和其他块元素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82103" y="2908300"/>
            <a:ext cx="8779510" cy="923734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2395856" y="3749040"/>
            <a:ext cx="7152005" cy="755586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盒子 ：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div</a:t>
            </a:r>
            <a:endParaRPr lang="en-US" altLang="zh-CN" sz="44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段落 ：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p</a:t>
            </a:r>
            <a:endParaRPr lang="en-US" altLang="zh-CN" sz="44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CN" sz="4400">
                <a:solidFill>
                  <a:schemeClr val="bg1"/>
                </a:solidFill>
                <a:sym typeface="+mn-ea"/>
              </a:rPr>
              <a:t>标题 </a:t>
            </a:r>
            <a:r>
              <a:rPr lang="zh-CN" altLang="en-US" sz="4400">
                <a:solidFill>
                  <a:schemeClr val="bg1"/>
                </a:solidFill>
                <a:sym typeface="+mn-ea"/>
              </a:rPr>
              <a:t>：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h1 ~ h6</a:t>
            </a:r>
            <a:endParaRPr lang="en-US" altLang="zh-CN" sz="44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有序列表 ：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ol  li</a:t>
            </a:r>
            <a:endParaRPr lang="en-US" altLang="zh-CN" sz="44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无序列表 ：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ul  li</a:t>
            </a:r>
            <a:endParaRPr lang="zh-CN" altLang="en-US" sz="44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自定义列表 ：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dl  dt  dd</a:t>
            </a:r>
            <a:endParaRPr lang="en-US" altLang="zh-CN" sz="44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表单 ：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form</a:t>
            </a:r>
            <a:endParaRPr lang="en-US" altLang="zh-CN" sz="44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表格 ：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table</a:t>
            </a:r>
            <a:endParaRPr lang="en-US" altLang="zh-CN" sz="4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块级元素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0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18135" y="3411855"/>
            <a:ext cx="509270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Object 2021"/>
          <p:cNvSpPr txBox="1"/>
          <p:nvPr/>
        </p:nvSpPr>
        <p:spPr>
          <a:xfrm>
            <a:off x="3473450" y="5855577"/>
            <a:ext cx="5524500" cy="1219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8000" b="0" i="0" dirty="0">
                <a:solidFill>
                  <a:srgbClr val="FFFFFF"/>
                </a:solidFill>
                <a:latin typeface="DreamFont-XiaoyuGB-Normal"/>
                <a:ea typeface="DreamFont-XiaoyuGB-Normal"/>
              </a:rPr>
              <a:t>目录</a:t>
            </a:r>
            <a:endParaRPr lang="zh-CN" altLang="en-US" dirty="0"/>
          </a:p>
        </p:txBody>
      </p:sp>
      <p:sp>
        <p:nvSpPr>
          <p:cNvPr id="26" name="Object 203"/>
          <p:cNvSpPr txBox="1"/>
          <p:nvPr/>
        </p:nvSpPr>
        <p:spPr>
          <a:xfrm>
            <a:off x="2543121" y="5987284"/>
            <a:ext cx="7326520" cy="11048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Basic goal</a:t>
            </a:r>
            <a:endParaRPr lang="zh-CN" altLang="en-US" sz="6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Object 204"/>
          <p:cNvSpPr txBox="1"/>
          <p:nvPr/>
        </p:nvSpPr>
        <p:spPr>
          <a:xfrm>
            <a:off x="2543121" y="4083945"/>
            <a:ext cx="6615320" cy="182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000" b="0" i="0" spc="4560" dirty="0">
                <a:solidFill>
                  <a:schemeClr val="tx1">
                    <a:lumMod val="85000"/>
                    <a:lumOff val="15000"/>
                  </a:schemeClr>
                </a:solidFill>
                <a:latin typeface="OPPOSans-H"/>
                <a:ea typeface="OPPOSans-H"/>
              </a:rPr>
              <a:t>目标</a:t>
            </a:r>
            <a:endParaRPr lang="zh-CN" sz="10000" b="0" i="0" spc="4560" dirty="0">
              <a:solidFill>
                <a:schemeClr val="tx1">
                  <a:lumMod val="85000"/>
                  <a:lumOff val="15000"/>
                </a:schemeClr>
              </a:solidFill>
              <a:latin typeface="OPPOSans-H"/>
              <a:ea typeface="OPPOSans-H"/>
            </a:endParaRPr>
          </a:p>
        </p:txBody>
      </p:sp>
      <p:pic>
        <p:nvPicPr>
          <p:cNvPr id="32" name="image 2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35206" y="2816875"/>
            <a:ext cx="1592780" cy="1592780"/>
          </a:xfrm>
          <a:prstGeom prst="rect">
            <a:avLst/>
          </a:prstGeom>
        </p:spPr>
      </p:pic>
      <p:sp>
        <p:nvSpPr>
          <p:cNvPr id="33" name="Object 2010"/>
          <p:cNvSpPr txBox="1"/>
          <p:nvPr/>
        </p:nvSpPr>
        <p:spPr>
          <a:xfrm>
            <a:off x="9812486" y="3126363"/>
            <a:ext cx="1497647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01</a:t>
            </a:r>
            <a:endParaRPr lang="zh-CN" altLang="en-US" dirty="0"/>
          </a:p>
        </p:txBody>
      </p:sp>
      <p:sp>
        <p:nvSpPr>
          <p:cNvPr id="34" name="Object 2011"/>
          <p:cNvSpPr txBox="1"/>
          <p:nvPr/>
        </p:nvSpPr>
        <p:spPr>
          <a:xfrm>
            <a:off x="12058650" y="3078480"/>
            <a:ext cx="9257665" cy="8858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 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学会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基本的标记标签使用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37" name="image 20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17353" y="5117192"/>
            <a:ext cx="1592780" cy="1592780"/>
          </a:xfrm>
          <a:prstGeom prst="rect">
            <a:avLst/>
          </a:prstGeom>
        </p:spPr>
      </p:pic>
      <p:sp>
        <p:nvSpPr>
          <p:cNvPr id="38" name="Object 2015"/>
          <p:cNvSpPr txBox="1"/>
          <p:nvPr/>
        </p:nvSpPr>
        <p:spPr>
          <a:xfrm>
            <a:off x="9812486" y="5436477"/>
            <a:ext cx="1413841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02</a:t>
            </a:r>
            <a:endParaRPr lang="zh-CN" altLang="en-US" dirty="0"/>
          </a:p>
        </p:txBody>
      </p:sp>
      <p:sp>
        <p:nvSpPr>
          <p:cNvPr id="39" name="Object 2016"/>
          <p:cNvSpPr txBox="1"/>
          <p:nvPr/>
        </p:nvSpPr>
        <p:spPr>
          <a:xfrm>
            <a:off x="12161520" y="5412740"/>
            <a:ext cx="9707880" cy="5753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OPPOSans-B"/>
                <a:ea typeface="OPPOSans-B"/>
              </a:rPr>
              <a:t>css 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学会样式表的设置</a:t>
            </a:r>
            <a:endParaRPr lang="zh-CN" altLang="en-US" sz="4000" b="0" i="0" dirty="0">
              <a:solidFill>
                <a:schemeClr val="tx1">
                  <a:lumMod val="85000"/>
                  <a:lumOff val="15000"/>
                </a:schemeClr>
              </a:solidFill>
              <a:latin typeface="OPPOSans-B"/>
              <a:ea typeface="OPPOSans-B"/>
              <a:sym typeface="+mn-ea"/>
            </a:endParaRPr>
          </a:p>
        </p:txBody>
      </p:sp>
      <p:pic>
        <p:nvPicPr>
          <p:cNvPr id="42" name="image 20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17353" y="7453992"/>
            <a:ext cx="1592780" cy="1592780"/>
          </a:xfrm>
          <a:prstGeom prst="rect">
            <a:avLst/>
          </a:prstGeom>
        </p:spPr>
      </p:pic>
      <p:sp>
        <p:nvSpPr>
          <p:cNvPr id="43" name="Object 2020"/>
          <p:cNvSpPr txBox="1"/>
          <p:nvPr/>
        </p:nvSpPr>
        <p:spPr>
          <a:xfrm>
            <a:off x="9812486" y="7770744"/>
            <a:ext cx="1413852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03</a:t>
            </a:r>
            <a:endParaRPr lang="zh-CN" altLang="en-US" dirty="0"/>
          </a:p>
        </p:txBody>
      </p:sp>
      <p:sp>
        <p:nvSpPr>
          <p:cNvPr id="44" name="Object 2021"/>
          <p:cNvSpPr txBox="1"/>
          <p:nvPr/>
        </p:nvSpPr>
        <p:spPr>
          <a:xfrm>
            <a:off x="12161520" y="7770495"/>
            <a:ext cx="9707880" cy="6623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js 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学会简单的</a:t>
            </a: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javascript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的使用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pic>
        <p:nvPicPr>
          <p:cNvPr id="47" name="image 202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17353" y="9778092"/>
            <a:ext cx="1592780" cy="1592780"/>
          </a:xfrm>
          <a:prstGeom prst="rect">
            <a:avLst/>
          </a:prstGeom>
        </p:spPr>
      </p:pic>
      <p:sp>
        <p:nvSpPr>
          <p:cNvPr id="48" name="Object 2025"/>
          <p:cNvSpPr txBox="1"/>
          <p:nvPr/>
        </p:nvSpPr>
        <p:spPr>
          <a:xfrm>
            <a:off x="9782772" y="10097744"/>
            <a:ext cx="1497647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04</a:t>
            </a:r>
            <a:endParaRPr lang="zh-CN" altLang="en-US" dirty="0"/>
          </a:p>
        </p:txBody>
      </p:sp>
      <p:sp>
        <p:nvSpPr>
          <p:cNvPr id="49" name="Object 2026"/>
          <p:cNvSpPr txBox="1"/>
          <p:nvPr/>
        </p:nvSpPr>
        <p:spPr>
          <a:xfrm>
            <a:off x="12161520" y="10173970"/>
            <a:ext cx="10863580" cy="98806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制作一个简单的小网页</a:t>
            </a:r>
            <a:endParaRPr lang="zh-CN" altLang="en-US" sz="4000" b="0" i="0" dirty="0">
              <a:solidFill>
                <a:schemeClr val="tx1">
                  <a:lumMod val="85000"/>
                  <a:lumOff val="15000"/>
                </a:schemeClr>
              </a:solidFill>
              <a:latin typeface="OPPOSans-B"/>
              <a:ea typeface="OPPOSans-B"/>
            </a:endParaRPr>
          </a:p>
        </p:txBody>
      </p:sp>
      <p:pic>
        <p:nvPicPr>
          <p:cNvPr id="57" name="image 6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-47625"/>
            <a:ext cx="4432300" cy="2654300"/>
          </a:xfrm>
          <a:prstGeom prst="rect">
            <a:avLst/>
          </a:prstGeom>
        </p:spPr>
      </p:pic>
      <p:pic>
        <p:nvPicPr>
          <p:cNvPr id="58" name="image 60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43050" y="2127250"/>
            <a:ext cx="393700" cy="393700"/>
          </a:xfrm>
          <a:prstGeom prst="rect">
            <a:avLst/>
          </a:prstGeom>
        </p:spPr>
      </p:pic>
      <p:pic>
        <p:nvPicPr>
          <p:cNvPr id="28" name="image 30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29" name="image 30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3438525" cy="343916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891348" y="5491163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列表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列表</a:t>
            </a:r>
            <a:endParaRPr lang="zh-CN" altLang="en-US" sz="4000"/>
          </a:p>
        </p:txBody>
      </p:sp>
      <p:sp>
        <p:nvSpPr>
          <p:cNvPr id="3" name="文本框 2"/>
          <p:cNvSpPr txBox="1"/>
          <p:nvPr/>
        </p:nvSpPr>
        <p:spPr>
          <a:xfrm>
            <a:off x="15927070" y="3047365"/>
            <a:ext cx="475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4000">
                <a:latin typeface="Nunito"/>
                <a:ea typeface="Nunito"/>
                <a:cs typeface="Nunito"/>
                <a:sym typeface="Nunito"/>
              </a:rPr>
              <a:t>列表中可以相互嵌套</a:t>
            </a:r>
            <a:endParaRPr lang="zh-CN" altLang="en-US" sz="4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945948" y="1457643"/>
            <a:ext cx="6074410" cy="1146746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7393305" y="2553970"/>
            <a:ext cx="5179695" cy="92748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60325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bg1"/>
                </a:solidFill>
                <a:sym typeface="+mn-ea"/>
              </a:rPr>
              <a:t>无序列表(使用频率最高) 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&lt;ul&gt;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    &lt;li&gt;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&lt;/li&gt;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zh-CN" sz="3200">
                <a:solidFill>
                  <a:schemeClr val="bg1"/>
                </a:solidFill>
              </a:rPr>
              <a:t>&lt;/ul&gt;</a:t>
            </a:r>
            <a:endParaRPr lang="en-US" altLang="zh-CN" sz="3200">
              <a:solidFill>
                <a:schemeClr val="bg1"/>
              </a:solidFill>
            </a:endParaRPr>
          </a:p>
          <a:p>
            <a:pPr marL="60325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bg1"/>
                </a:solidFill>
                <a:sym typeface="+mn-ea"/>
              </a:rPr>
              <a:t>有序列表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o</a:t>
            </a:r>
            <a:r>
              <a:rPr lang="zh-CN" sz="3200">
                <a:solidFill>
                  <a:schemeClr val="bg1"/>
                </a:solidFill>
                <a:sym typeface="+mn-ea"/>
              </a:rPr>
              <a:t>l&gt;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    &lt;li&gt;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&lt;/li&gt;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&lt;/ol&gt;</a:t>
            </a:r>
            <a:endParaRPr lang="en-US" altLang="zh-CN" sz="3200">
              <a:solidFill>
                <a:schemeClr val="bg1"/>
              </a:solidFill>
              <a:sym typeface="+mn-ea"/>
            </a:endParaRPr>
          </a:p>
          <a:p>
            <a:pPr marL="60325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bg1"/>
                </a:solidFill>
                <a:sym typeface="+mn-ea"/>
              </a:rPr>
              <a:t>自定义列表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d</a:t>
            </a:r>
            <a:r>
              <a:rPr lang="zh-CN" sz="3200">
                <a:solidFill>
                  <a:schemeClr val="bg1"/>
                </a:solidFill>
                <a:sym typeface="+mn-ea"/>
              </a:rPr>
              <a:t>l&gt;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    &lt;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dt</a:t>
            </a:r>
            <a:r>
              <a:rPr lang="zh-CN" sz="3200">
                <a:solidFill>
                  <a:schemeClr val="bg1"/>
                </a:solidFill>
                <a:sym typeface="+mn-ea"/>
              </a:rPr>
              <a:t>&gt;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&lt;/dt&gt;  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标题</a:t>
            </a:r>
            <a:endParaRPr lang="en-US" alt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    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&lt;dd&gt;&lt;dd&gt; 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列表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&lt;/dl&gt;</a:t>
            </a:r>
            <a:endParaRPr lang="en-US" altLang="zh-CN" sz="3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435955" y="533400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8603595" y="1479550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sym typeface="+mn-ea"/>
              </a:rPr>
              <a:t>表格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表格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1650345" y="2553970"/>
            <a:ext cx="12310745" cy="860806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00000"/>
              </a:lnSpc>
            </a:pPr>
            <a:r>
              <a:rPr lang="zh-CN" altLang="en-US" sz="3200">
                <a:sym typeface="+mn-ea"/>
              </a:rPr>
              <a:t>表格属性：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border 边框宽度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cellpadding 单元边缘和内容之间的空白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cellspacing 单元格之间的空白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frame 外侧边框哪部分可见 (void above)     与</a:t>
            </a:r>
            <a:r>
              <a:rPr lang="en-US" altLang="zh-CN" sz="3200">
                <a:sym typeface="+mn-ea"/>
              </a:rPr>
              <a:t>border</a:t>
            </a:r>
            <a:r>
              <a:rPr lang="zh-CN" altLang="en-US" sz="3200">
                <a:sym typeface="+mn-ea"/>
              </a:rPr>
              <a:t>冲突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width 宽度 </a:t>
            </a:r>
            <a:endParaRPr lang="zh-CN" altLang="en-US" sz="3200">
              <a:sym typeface="+mn-ea"/>
            </a:endParaRPr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rowspan  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单元格占几行 </a:t>
            </a:r>
            <a:r>
              <a:rPr lang="en-US" altLang="zh-CN" sz="3200" b="1">
                <a:solidFill>
                  <a:srgbClr val="FF0000"/>
                </a:solidFill>
                <a:latin typeface="微软雅黑" charset="0"/>
                <a:ea typeface="微软雅黑" charset="0"/>
                <a:sym typeface="+mn-ea"/>
              </a:rPr>
              <a:t>*</a:t>
            </a:r>
            <a:endParaRPr lang="zh-CN" altLang="en-US" sz="3200">
              <a:sym typeface="+mn-ea"/>
            </a:endParaRPr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colspan  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单元格占几列 </a:t>
            </a:r>
            <a:r>
              <a:rPr lang="en-US" altLang="zh-CN" sz="3200" b="1">
                <a:solidFill>
                  <a:srgbClr val="FF0000"/>
                </a:solidFill>
                <a:latin typeface="微软雅黑" charset="0"/>
                <a:ea typeface="微软雅黑" charset="0"/>
                <a:sym typeface="+mn-ea"/>
              </a:rPr>
              <a:t>* </a:t>
            </a:r>
            <a:endParaRPr lang="zh-CN" altLang="en-US" sz="3200" b="1">
              <a:solidFill>
                <a:srgbClr val="FF000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887855" y="2145030"/>
            <a:ext cx="8994775" cy="108432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2449195" y="2477135"/>
            <a:ext cx="7872095" cy="101130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&lt;table </a:t>
            </a:r>
            <a:r>
              <a:rPr lang="en-US" sz="3600">
                <a:solidFill>
                  <a:schemeClr val="bg1"/>
                </a:solidFill>
                <a:sym typeface="+mn-ea"/>
              </a:rPr>
              <a:t>border cellpadding=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”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100px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”</a:t>
            </a:r>
            <a:endParaRPr lang="zh-CN" altLang="en-US"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3600">
                <a:solidFill>
                  <a:schemeClr val="bg1"/>
                </a:solidFill>
                <a:sym typeface="+mn-ea"/>
              </a:rPr>
              <a:t>frame=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”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above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”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width=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”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800px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”</a:t>
            </a:r>
            <a:r>
              <a:rPr sz="3600">
                <a:solidFill>
                  <a:schemeClr val="bg1"/>
                </a:solidFill>
                <a:sym typeface="+mn-ea"/>
              </a:rPr>
              <a:t>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&lt;tr&gt;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        &lt;t</a:t>
            </a:r>
            <a:r>
              <a:rPr lang="en-US" sz="3600">
                <a:solidFill>
                  <a:schemeClr val="bg1"/>
                </a:solidFill>
                <a:sym typeface="+mn-ea"/>
              </a:rPr>
              <a:t>h rowspan=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”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”</a:t>
            </a:r>
            <a:r>
              <a:rPr sz="3600">
                <a:solidFill>
                  <a:schemeClr val="bg1"/>
                </a:solidFill>
                <a:sym typeface="+mn-ea"/>
              </a:rPr>
              <a:t>&gt;姓名&lt;/t</a:t>
            </a:r>
            <a:r>
              <a:rPr lang="en-US" sz="3600">
                <a:solidFill>
                  <a:schemeClr val="bg1"/>
                </a:solidFill>
                <a:sym typeface="+mn-ea"/>
              </a:rPr>
              <a:t>h</a:t>
            </a:r>
            <a:r>
              <a:rPr sz="3600">
                <a:solidFill>
                  <a:schemeClr val="bg1"/>
                </a:solidFill>
                <a:sym typeface="+mn-ea"/>
              </a:rPr>
              <a:t>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        &lt;t</a:t>
            </a:r>
            <a:r>
              <a:rPr lang="en-US" sz="3600">
                <a:solidFill>
                  <a:schemeClr val="bg1"/>
                </a:solidFill>
                <a:sym typeface="+mn-ea"/>
              </a:rPr>
              <a:t>h</a:t>
            </a:r>
            <a:r>
              <a:rPr sz="3600">
                <a:solidFill>
                  <a:schemeClr val="bg1"/>
                </a:solidFill>
                <a:sym typeface="+mn-ea"/>
              </a:rPr>
              <a:t>&gt;数学&lt;/t</a:t>
            </a:r>
            <a:r>
              <a:rPr lang="en-US" sz="3600">
                <a:solidFill>
                  <a:schemeClr val="bg1"/>
                </a:solidFill>
                <a:sym typeface="+mn-ea"/>
              </a:rPr>
              <a:t>h</a:t>
            </a:r>
            <a:r>
              <a:rPr sz="3600">
                <a:solidFill>
                  <a:schemeClr val="bg1"/>
                </a:solidFill>
                <a:sym typeface="+mn-ea"/>
              </a:rPr>
              <a:t>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&lt;/tr&gt;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&lt;tr&gt;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        &lt;td&gt;小一&lt;/td&gt;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        &lt;td&gt;99&lt;/td&gt;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&lt;/tr&gt;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&lt;tr&gt;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        &lt;td&gt;小二&lt;/td&gt;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        &lt;td&gt;90&lt;/td&gt;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&lt;/tr&gt;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&lt;/table&gt;</a:t>
            </a:r>
            <a:endParaRPr sz="36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435955" y="533400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8603595" y="1479550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表单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表单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4602460" y="2553970"/>
            <a:ext cx="9358630" cy="860806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00000"/>
              </a:lnSpc>
            </a:pPr>
            <a:r>
              <a:rPr lang="en-US" altLang="zh-CN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action  </a:t>
            </a: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提交的地址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method  </a:t>
            </a: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提交方式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887855" y="2145030"/>
            <a:ext cx="10581640" cy="108432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2449195" y="2477135"/>
            <a:ext cx="9300210" cy="101130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4000">
                <a:solidFill>
                  <a:schemeClr val="bg1"/>
                </a:solidFill>
                <a:sym typeface="+mn-ea"/>
              </a:rPr>
              <a:t>&lt;form action=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””</a:t>
            </a:r>
            <a:r>
              <a:rPr lang="en-US" sz="4000">
                <a:solidFill>
                  <a:schemeClr val="bg1"/>
                </a:solidFill>
                <a:sym typeface="+mn-ea"/>
              </a:rPr>
              <a:t> method="get"&gt;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en-US" sz="4000">
                <a:solidFill>
                  <a:schemeClr val="bg1"/>
                </a:solidFill>
                <a:sym typeface="+mn-ea"/>
              </a:rPr>
              <a:t>    &lt;input type="text" name="user"&gt;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en-US" sz="4000">
                <a:solidFill>
                  <a:schemeClr val="bg1"/>
                </a:solidFill>
                <a:sym typeface="+mn-ea"/>
              </a:rPr>
              <a:t>    &lt;input type="text" name="password"&gt;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en-US" sz="4000">
                <a:solidFill>
                  <a:schemeClr val="bg1"/>
                </a:solidFill>
                <a:sym typeface="+mn-ea"/>
              </a:rPr>
              <a:t>    &lt;button type="submit"&gt;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en-US" sz="4000">
                <a:solidFill>
                  <a:schemeClr val="bg1"/>
                </a:solidFill>
                <a:sym typeface="+mn-ea"/>
              </a:rPr>
              <a:t>        submit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en-US" sz="4000">
                <a:solidFill>
                  <a:schemeClr val="bg1"/>
                </a:solidFill>
                <a:sym typeface="+mn-ea"/>
              </a:rPr>
              <a:t>    &lt;/button&gt;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en-US" sz="4000">
                <a:solidFill>
                  <a:schemeClr val="bg1"/>
                </a:solidFill>
                <a:sym typeface="+mn-ea"/>
              </a:rPr>
              <a:t>  &lt;/form&gt;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en-US" sz="4000">
                <a:solidFill>
                  <a:schemeClr val="bg1"/>
                </a:solidFill>
                <a:sym typeface="+mn-ea"/>
              </a:rPr>
              <a:t>http://49.235.98.65:3000/shop/shopList"</a:t>
            </a:r>
            <a:endParaRPr 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2503785" y="2908300"/>
            <a:ext cx="9448165" cy="466344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80000"/>
              </a:lnSpc>
            </a:pPr>
            <a:r>
              <a:rPr lang="zh-CN" altLang="en-US" sz="3200">
                <a:sym typeface="+mn-ea"/>
              </a:rPr>
              <a:t>行内元素（内联元素）：  display:inline</a:t>
            </a:r>
            <a:endParaRPr lang="zh-CN" altLang="en-US" sz="3200"/>
          </a:p>
          <a:p>
            <a:pPr marL="457200" indent="-45720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和其他元素在一行</a:t>
            </a:r>
            <a:endParaRPr lang="zh-CN" altLang="en-US" sz="3200"/>
          </a:p>
          <a:p>
            <a:pPr marL="457200" indent="-45720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高度，行高以及外边距和内边距不可以改变</a:t>
            </a:r>
            <a:endParaRPr lang="zh-CN" altLang="en-US" sz="3200"/>
          </a:p>
          <a:p>
            <a:pPr marL="457200" indent="-45720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宽度是本身文字或图片的宽度，不可改变</a:t>
            </a:r>
            <a:endParaRPr lang="zh-CN" altLang="en-US" sz="3200"/>
          </a:p>
          <a:p>
            <a:pPr marL="457200" indent="-45720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只能容纳文本或者其他行内元素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3458845"/>
            <a:ext cx="8582025" cy="480441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782445" y="3878580"/>
            <a:ext cx="7694295" cy="39655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行内元素 ：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span</a:t>
            </a:r>
            <a:endParaRPr lang="en-US" altLang="zh-CN" sz="44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85000"/>
              </a:lnSpc>
              <a:buNone/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选择列表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4400">
                <a:solidFill>
                  <a:schemeClr val="bg1"/>
                </a:solidFill>
                <a:sym typeface="+mn-ea"/>
              </a:rPr>
              <a:t>： select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&gt;</a:t>
            </a:r>
            <a:r>
              <a:rPr lang="zh-CN" altLang="en-US" sz="440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option</a:t>
            </a:r>
            <a:endParaRPr lang="en-US" altLang="zh-CN" sz="44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85000"/>
              </a:lnSpc>
              <a:buNone/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超链接 ：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a</a:t>
            </a:r>
            <a:endParaRPr lang="en-US" altLang="zh-CN" sz="4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行内元素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Object 405"/>
          <p:cNvSpPr txBox="1"/>
          <p:nvPr/>
        </p:nvSpPr>
        <p:spPr>
          <a:xfrm>
            <a:off x="12503785" y="8262620"/>
            <a:ext cx="10622280" cy="408495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70000"/>
              </a:lnSpc>
            </a:pPr>
            <a:r>
              <a:rPr lang="zh-CN" altLang="en-US" sz="3600" b="1">
                <a:solidFill>
                  <a:srgbClr val="FF0000"/>
                </a:solidFill>
                <a:sym typeface="+mn-ea"/>
              </a:rPr>
              <a:t>注意：</a:t>
            </a:r>
            <a:endParaRPr lang="zh-CN" altLang="en-US" sz="3600"/>
          </a:p>
          <a:p>
            <a:pPr marL="285750" indent="-285750" algn="l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3600">
                <a:sym typeface="+mn-ea"/>
              </a:rPr>
              <a:t>设置宽度无效</a:t>
            </a:r>
            <a:endParaRPr lang="zh-CN" altLang="en-US" sz="3600"/>
          </a:p>
          <a:p>
            <a:pPr marL="285750" indent="-285750" algn="l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3600">
                <a:sym typeface="+mn-ea"/>
              </a:rPr>
              <a:t>设置高度无效，可以通过设置line-height来设置</a:t>
            </a:r>
            <a:endParaRPr lang="zh-CN" altLang="en-US" sz="3600"/>
          </a:p>
          <a:p>
            <a:pPr marL="285750" indent="-285750" algn="l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3600">
                <a:sym typeface="+mn-ea"/>
              </a:rPr>
              <a:t>设置margin 与 padding 只有左右有效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选择列表</a:t>
            </a:r>
            <a:endParaRPr lang="zh-CN" altLang="en-US" sz="40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选择列表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3585190" y="2109470"/>
            <a:ext cx="9707880" cy="1040892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option 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是选择列表的每一项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标签内部文字是显示在网页上的</a:t>
            </a:r>
            <a:endParaRPr lang="zh-CN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一般来说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option 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的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value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属性是实际要取的值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 selectStages() {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let $sel = document.getElementById("sel");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let index = $sel.selectedIndex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let value = $sel.options[index].value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let text = $sel.options[index].text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console.log('index', index)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console.log('value', value)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console.log('text', text)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}</a:t>
            </a:r>
            <a:endParaRPr lang="zh-CN" sz="3200"/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7193915" cy="8130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425123" y="4879023"/>
            <a:ext cx="6118860" cy="4624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select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	&lt;option&gt;&lt;/option&gt;</a:t>
            </a:r>
            <a:endParaRPr lang="zh-CN" alt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&lt;/select&gt;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value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（值）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onchange （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选项变化事件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3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sym typeface="+mn-ea"/>
              </a:rPr>
              <a:t>超链接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超链接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3537565" y="1642110"/>
            <a:ext cx="9707880" cy="1098994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在a标签中可以嵌套除它自身外的任何元素</a:t>
            </a:r>
            <a:endParaRPr lang="zh-CN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可以</a:t>
            </a: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跳转到指定的url或文档位置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 fontAlgn="auto">
              <a:lnSpc>
                <a:spcPct val="200000"/>
              </a:lnSpc>
              <a:spcBef>
                <a:spcPts val="1800"/>
              </a:spcBef>
            </a:pPr>
            <a:r>
              <a:rPr lang="en-US" altLang="zh-CN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href</a:t>
            </a:r>
            <a:r>
              <a:rPr lang="zh-CN" altLang="en-US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属性</a:t>
            </a:r>
            <a:endParaRPr lang="zh-CN" altLang="en-US" sz="3600" b="1">
              <a:solidFill>
                <a:srgbClr val="FF0000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90000"/>
              </a:lnSpc>
              <a:spcBef>
                <a:spcPts val="1800"/>
              </a:spcBef>
            </a:pPr>
            <a:r>
              <a:rPr lang="zh-CN" sz="4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绝对路径 	        完整的URL</a:t>
            </a:r>
            <a:endParaRPr lang="zh-CN" sz="40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 fontAlgn="auto">
              <a:lnSpc>
                <a:spcPct val="90000"/>
              </a:lnSpc>
              <a:spcBef>
                <a:spcPts val="1800"/>
              </a:spcBef>
            </a:pPr>
            <a:r>
              <a:rPr lang="zh-CN" sz="4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相对路径          ./ 或 ../</a:t>
            </a:r>
            <a:endParaRPr lang="zh-CN" sz="40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 fontAlgn="auto">
              <a:lnSpc>
                <a:spcPct val="90000"/>
              </a:lnSpc>
              <a:spcBef>
                <a:spcPts val="1800"/>
              </a:spcBef>
            </a:pPr>
            <a:r>
              <a:rPr lang="zh-CN" sz="4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# 		        文档开始</a:t>
            </a:r>
            <a:endParaRPr lang="zh-CN" sz="40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 fontAlgn="auto">
              <a:lnSpc>
                <a:spcPct val="90000"/>
              </a:lnSpc>
              <a:spcBef>
                <a:spcPts val="1800"/>
              </a:spcBef>
            </a:pPr>
            <a:r>
              <a:rPr lang="zh-CN" sz="4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#id 		        指定id的元素位置</a:t>
            </a:r>
            <a:endParaRPr lang="zh-CN" sz="40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 fontAlgn="auto">
              <a:lnSpc>
                <a:spcPct val="90000"/>
              </a:lnSpc>
              <a:spcBef>
                <a:spcPts val="1800"/>
              </a:spcBef>
            </a:pPr>
            <a:r>
              <a:rPr lang="zh-CN" sz="4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javascript:;       占位</a:t>
            </a:r>
            <a:endParaRPr lang="zh-CN" altLang="en-US" sz="3200">
              <a:solidFill>
                <a:schemeClr val="bg1"/>
              </a:solidFill>
              <a:sym typeface="+mn-ea"/>
            </a:endParaRPr>
          </a:p>
          <a:p>
            <a:pPr algn="l" fontAlgn="auto">
              <a:lnSpc>
                <a:spcPct val="200000"/>
              </a:lnSpc>
              <a:spcBef>
                <a:spcPts val="1800"/>
              </a:spcBef>
            </a:pPr>
            <a:r>
              <a:rPr lang="en-US" altLang="zh-CN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target属性</a:t>
            </a:r>
            <a:endParaRPr lang="en-US" altLang="zh-CN" sz="3600" b="1">
              <a:solidFill>
                <a:srgbClr val="FF0000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40000"/>
              </a:lnSpc>
              <a:spcBef>
                <a:spcPts val="1800"/>
              </a:spcBef>
            </a:pPr>
            <a:r>
              <a:rPr lang="zh-CN" sz="4000">
                <a:sym typeface="+mn-ea"/>
              </a:rPr>
              <a:t>_self         在当前标签页打开</a:t>
            </a:r>
            <a:endParaRPr lang="zh-CN" sz="4000">
              <a:sym typeface="+mn-ea"/>
            </a:endParaRPr>
          </a:p>
          <a:p>
            <a:pPr algn="l" fontAlgn="auto">
              <a:lnSpc>
                <a:spcPct val="140000"/>
              </a:lnSpc>
              <a:spcBef>
                <a:spcPts val="1800"/>
              </a:spcBef>
            </a:pPr>
            <a:r>
              <a:rPr lang="zh-CN" sz="4000">
                <a:sym typeface="+mn-ea"/>
              </a:rPr>
              <a:t>_blank      新浏览器标签</a:t>
            </a:r>
            <a:endParaRPr lang="zh-CN" sz="3200"/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7193915" cy="8130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425123" y="4879023"/>
            <a:ext cx="6118860" cy="4624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a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&lt;/a&gt;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href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（链接地址）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target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（链接打开方式）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3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1568430" y="2510790"/>
            <a:ext cx="12146280" cy="831342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220000"/>
              </a:lnSpc>
            </a:pPr>
            <a:r>
              <a:rPr lang="zh-CN" altLang="en-US" sz="4000">
                <a:sym typeface="+mn-ea"/>
              </a:rPr>
              <a:t>行内块元素（内联元素）：  display:</a:t>
            </a:r>
            <a:r>
              <a:rPr lang="en-US" altLang="zh-CN" sz="4000">
                <a:sym typeface="+mn-ea"/>
              </a:rPr>
              <a:t>inline-block</a:t>
            </a:r>
            <a:endParaRPr lang="zh-CN" altLang="en-US" sz="4000"/>
          </a:p>
          <a:p>
            <a:pPr marL="571500" indent="-571500" algn="l">
              <a:lnSpc>
                <a:spcPct val="220000"/>
              </a:lnSpc>
              <a:buFont typeface="Wingdings" panose="05000000000000000000" charset="0"/>
              <a:buChar char=""/>
            </a:pPr>
            <a:r>
              <a:rPr lang="zh-CN" altLang="en-US" sz="4000">
                <a:sym typeface="+mn-ea"/>
              </a:rPr>
              <a:t>和其他元素在一行</a:t>
            </a:r>
            <a:endParaRPr lang="zh-CN" altLang="en-US" sz="4000"/>
          </a:p>
          <a:p>
            <a:pPr marL="571500" indent="-571500" algn="l">
              <a:lnSpc>
                <a:spcPct val="220000"/>
              </a:lnSpc>
              <a:buFont typeface="Wingdings" panose="05000000000000000000" charset="0"/>
              <a:buChar char=""/>
            </a:pPr>
            <a:r>
              <a:rPr lang="zh-CN" altLang="en-US" sz="4000"/>
              <a:t>宽度、高度可以修改</a:t>
            </a:r>
            <a:endParaRPr lang="zh-CN" altLang="en-US" sz="4000"/>
          </a:p>
          <a:p>
            <a:pPr marL="571500" indent="-571500" algn="l">
              <a:lnSpc>
                <a:spcPct val="220000"/>
              </a:lnSpc>
              <a:buFont typeface="Wingdings" panose="05000000000000000000" charset="0"/>
              <a:buChar char=""/>
            </a:pPr>
            <a:r>
              <a:rPr lang="zh-CN" altLang="en-US" sz="4000">
                <a:sym typeface="+mn-ea"/>
              </a:rPr>
              <a:t>行内元素 和 行内块元素有缝隙，不能完全贴合</a:t>
            </a:r>
            <a:endParaRPr lang="zh-CN" altLang="en-US" sz="4000">
              <a:sym typeface="+mn-ea"/>
            </a:endParaRPr>
          </a:p>
          <a:p>
            <a:pPr indent="0" algn="l">
              <a:lnSpc>
                <a:spcPct val="220000"/>
              </a:lnSpc>
              <a:buFont typeface="Arial" panose="020B0604020202090204" pitchFamily="34" charset="0"/>
              <a:buNone/>
            </a:pPr>
            <a:r>
              <a:rPr lang="zh-CN" altLang="en-US" sz="4000">
                <a:sym typeface="+mn-ea"/>
              </a:rPr>
              <a:t>（！</a:t>
            </a:r>
            <a:r>
              <a:rPr lang="en-US" altLang="zh-CN" sz="4000">
                <a:sym typeface="+mn-ea"/>
              </a:rPr>
              <a:t>css</a:t>
            </a:r>
            <a:r>
              <a:rPr lang="zh-CN" altLang="en-US" sz="4000">
                <a:sym typeface="+mn-ea"/>
              </a:rPr>
              <a:t>学完后补充 如何解决缝隙问题 ！）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3458845"/>
            <a:ext cx="9008745" cy="762952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2291080" y="4162425"/>
            <a:ext cx="7691120" cy="57823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img         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图片</a:t>
            </a:r>
            <a:endParaRPr lang="en-US" altLang="zh-CN" sz="40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210000"/>
              </a:lnSpc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button     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按钮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210000"/>
              </a:lnSpc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input       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输入框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210000"/>
              </a:lnSpc>
              <a:buNone/>
            </a:pPr>
            <a:r>
              <a:rPr lang="en-US" altLang="zh-CN" sz="4000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textarea   </a:t>
            </a:r>
            <a:r>
              <a:rPr lang="zh-CN" altLang="en-US" sz="4000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多行文本输入控件</a:t>
            </a:r>
            <a:endParaRPr lang="zh-CN" altLang="en-US" sz="4000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行内块元素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图片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图片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15607665" cy="572389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7057708" y="3675698"/>
            <a:ext cx="11267440" cy="4624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img /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src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（图片链接）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alt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</a:t>
            </a:r>
            <a:r>
              <a:rPr lang="zh-CN" sz="4000">
                <a:solidFill>
                  <a:schemeClr val="bg1"/>
                </a:solidFill>
                <a:sym typeface="+mn-ea"/>
              </a:rPr>
              <a:t>用于搜索引擎以及屏幕阅读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32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37130" y="10309860"/>
            <a:ext cx="18883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/>
              <a:t>https://by-image.oss-cn-shanghai.aliyuncs.com/yfront/static/home/pic_right_banner.png</a:t>
            </a:r>
            <a:endParaRPr lang="en-US" altLang="zh-CN" sz="3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3450" y="4104005"/>
            <a:ext cx="290576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933450" y="4985385"/>
            <a:ext cx="2738120" cy="7296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多行文本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图片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15607665" cy="572389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7057708" y="3675698"/>
            <a:ext cx="11267440" cy="4624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textarea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&lt;/textarea&gt;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属性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resize: none   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禁止拖动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3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输入框</a:t>
            </a:r>
            <a:endParaRPr lang="en-US" altLang="zh-CN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输入框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18138775" cy="881570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439728" y="3556953"/>
            <a:ext cx="17034510" cy="79540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 fontAlgn="auto">
              <a:lnSpc>
                <a:spcPct val="120000"/>
              </a:lnSpc>
              <a:spcAft>
                <a:spcPts val="3000"/>
              </a:spcAft>
            </a:pPr>
            <a:r>
              <a:rPr lang="zh-CN" sz="44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input /</a:t>
            </a:r>
            <a:r>
              <a:rPr lang="zh-CN" sz="4400">
                <a:solidFill>
                  <a:schemeClr val="bg1"/>
                </a:solidFill>
                <a:sym typeface="+mn-ea"/>
              </a:rPr>
              <a:t>&gt;</a:t>
            </a:r>
            <a:endParaRPr lang="en-US" sz="44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20000"/>
              </a:lnSpc>
              <a:buFont typeface="Wingdings" panose="05000000000000000000" charset="0"/>
              <a:buChar char=""/>
            </a:pPr>
            <a:r>
              <a:rPr lang="en-US" sz="4400">
                <a:solidFill>
                  <a:schemeClr val="bg1"/>
                </a:solidFill>
                <a:sym typeface="+mn-ea"/>
              </a:rPr>
              <a:t> type </a:t>
            </a:r>
            <a:r>
              <a:rPr lang="zh-CN" altLang="en-US" sz="4400">
                <a:solidFill>
                  <a:schemeClr val="bg1"/>
                </a:solidFill>
                <a:sym typeface="+mn-ea"/>
              </a:rPr>
              <a:t>（类型）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 fontAlgn="auto">
              <a:lnSpc>
                <a:spcPct val="120000"/>
              </a:lnSpc>
              <a:spcAft>
                <a:spcPts val="3000"/>
              </a:spcAft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    button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checkbox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file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hidden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image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password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radio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reset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submit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text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20000"/>
              </a:lnSpc>
              <a:buFont typeface="Wingdings" panose="05000000000000000000" charset="0"/>
              <a:buChar char=""/>
            </a:pPr>
            <a:r>
              <a:rPr lang="en-US" altLang="zh-CN" sz="4400">
                <a:solidFill>
                  <a:schemeClr val="bg1"/>
                </a:solidFill>
                <a:sym typeface="+mn-ea"/>
              </a:rPr>
              <a:t>value           </a:t>
            </a:r>
            <a:r>
              <a:rPr lang="zh-CN" altLang="en-US" sz="4400">
                <a:solidFill>
                  <a:schemeClr val="bg1"/>
                </a:solidFill>
                <a:sym typeface="+mn-ea"/>
              </a:rPr>
              <a:t>（input元素的值）</a:t>
            </a:r>
            <a:endParaRPr lang="zh-CN" altLang="en-US" sz="44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20000"/>
              </a:lnSpc>
              <a:buFont typeface="Wingdings" panose="05000000000000000000" charset="0"/>
              <a:buChar char=""/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placeholder （默认占位文字）</a:t>
            </a:r>
            <a:endParaRPr lang="zh-CN" altLang="en-US" sz="44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20000"/>
              </a:lnSpc>
              <a:buFont typeface="Wingdings" panose="05000000000000000000" charset="0"/>
              <a:buChar char=""/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autofocus    （自动获取焦点）</a:t>
            </a:r>
            <a:endParaRPr lang="zh-CN" altLang="en-US" sz="44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20000"/>
              </a:lnSpc>
              <a:buFont typeface="Wingdings" panose="05000000000000000000" charset="0"/>
              <a:buChar char=""/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checked      （是否被选中：配合checkbox和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radio</a:t>
            </a:r>
            <a:r>
              <a:rPr lang="zh-CN" altLang="en-US" sz="4400">
                <a:solidFill>
                  <a:schemeClr val="bg1"/>
                </a:solidFill>
                <a:sym typeface="+mn-ea"/>
              </a:rPr>
              <a:t>使用）</a:t>
            </a:r>
            <a:endParaRPr lang="zh-CN" altLang="en-US" sz="44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20000"/>
              </a:lnSpc>
              <a:buFont typeface="Wingdings" panose="05000000000000000000" charset="0"/>
              <a:buChar char=""/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disabled      （禁用）</a:t>
            </a:r>
            <a:endParaRPr lang="zh-CN" altLang="en-US" sz="44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20000"/>
              </a:lnSpc>
              <a:buFont typeface="Wingdings" panose="05000000000000000000" charset="0"/>
              <a:buNone/>
            </a:pPr>
            <a:endParaRPr lang="zh-CN" altLang="en-US" sz="4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9084532" y="3086104"/>
            <a:ext cx="3771896" cy="3771896"/>
          </a:xfrm>
          <a:prstGeom prst="ellipse">
            <a:avLst/>
          </a:prstGeom>
          <a:solidFill>
            <a:srgbClr val="66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6301307" y="3086104"/>
            <a:ext cx="3771896" cy="3771896"/>
          </a:xfrm>
          <a:prstGeom prst="ellipse">
            <a:avLst/>
          </a:prstGeom>
          <a:solidFill>
            <a:srgbClr val="66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999202" y="3086104"/>
            <a:ext cx="3771896" cy="3771896"/>
          </a:xfrm>
          <a:prstGeom prst="ellipse">
            <a:avLst/>
          </a:prstGeom>
          <a:solidFill>
            <a:srgbClr val="66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5" name="Object 705"/>
          <p:cNvSpPr txBox="1"/>
          <p:nvPr/>
        </p:nvSpPr>
        <p:spPr>
          <a:xfrm>
            <a:off x="1608669" y="8921471"/>
            <a:ext cx="4305300" cy="157479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Visual Studio Code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微软发布的一款软件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可以方便的安装多种插件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5000"/>
              </a:lnSpc>
            </a:pP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8" name="Object 708"/>
          <p:cNvSpPr txBox="1"/>
          <p:nvPr/>
        </p:nvSpPr>
        <p:spPr>
          <a:xfrm>
            <a:off x="8979749" y="7800977"/>
            <a:ext cx="44577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chrome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09" name="Object 709"/>
          <p:cNvSpPr txBox="1"/>
          <p:nvPr/>
        </p:nvSpPr>
        <p:spPr>
          <a:xfrm>
            <a:off x="9055949" y="8921470"/>
            <a:ext cx="4305300" cy="15747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Google chrome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微软开源浏览器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dirty="0"/>
              <a:t>简洁、快速</a:t>
            </a:r>
            <a:endParaRPr lang="zh-CN" altLang="en-US" sz="2800" dirty="0"/>
          </a:p>
        </p:txBody>
      </p:sp>
      <p:sp>
        <p:nvSpPr>
          <p:cNvPr id="7012" name="Object 7012"/>
          <p:cNvSpPr txBox="1"/>
          <p:nvPr/>
        </p:nvSpPr>
        <p:spPr>
          <a:xfrm>
            <a:off x="16212399" y="7800977"/>
            <a:ext cx="44577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mindmaster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013" name="Object 7013"/>
          <p:cNvSpPr txBox="1"/>
          <p:nvPr/>
        </p:nvSpPr>
        <p:spPr>
          <a:xfrm>
            <a:off x="16212185" y="8921750"/>
            <a:ext cx="6050280" cy="29559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深圳市亿图软件有限公司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推出的一款跨平台思维导图软件。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5000"/>
              </a:lnSpc>
            </a:pP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拥有比较好的中文支持，操作方面也更符合国人的使用习惯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9" name="图片 28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sp>
        <p:nvSpPr>
          <p:cNvPr id="34" name="Object 1507"/>
          <p:cNvSpPr txBox="1"/>
          <p:nvPr/>
        </p:nvSpPr>
        <p:spPr>
          <a:xfrm>
            <a:off x="4872808" y="621406"/>
            <a:ext cx="4043021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5400" b="1" dirty="0">
                <a:solidFill>
                  <a:srgbClr val="292929"/>
                </a:solidFill>
                <a:latin typeface="+mn-ea"/>
              </a:rPr>
              <a:t>用到的软件</a:t>
            </a:r>
            <a:endParaRPr lang="zh-CN" altLang="en-US" sz="5400" b="1" dirty="0">
              <a:solidFill>
                <a:srgbClr val="292929"/>
              </a:solidFill>
              <a:latin typeface="+mn-ea"/>
            </a:endParaRPr>
          </a:p>
        </p:txBody>
      </p:sp>
      <p:cxnSp>
        <p:nvCxnSpPr>
          <p:cNvPr id="35" name="直线连接符 34"/>
          <p:cNvCxnSpPr/>
          <p:nvPr/>
        </p:nvCxnSpPr>
        <p:spPr>
          <a:xfrm>
            <a:off x="4640069" y="691076"/>
            <a:ext cx="0" cy="67207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708"/>
          <p:cNvSpPr txBox="1"/>
          <p:nvPr/>
        </p:nvSpPr>
        <p:spPr>
          <a:xfrm>
            <a:off x="1656294" y="7800977"/>
            <a:ext cx="44577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vscode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85" y="3114040"/>
            <a:ext cx="3763010" cy="37630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175" y="3114040"/>
            <a:ext cx="3796030" cy="37960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265" y="3114040"/>
            <a:ext cx="3743960" cy="37439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64590" y="2908300"/>
            <a:ext cx="9947275" cy="923734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56715" y="3756660"/>
            <a:ext cx="8963660" cy="77781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&lt;header&gt;     头部标签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&lt;nav&gt;          导航标签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&lt;article&gt;      内容标签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&lt;section&gt;    块级标签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&lt;aside&gt;       侧边栏标签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&lt;footer&gt;      尾部标签</a:t>
            </a:r>
            <a:endParaRPr lang="zh-CN" sz="3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h5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新增 语义化标签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Object 405"/>
          <p:cNvSpPr txBox="1"/>
          <p:nvPr/>
        </p:nvSpPr>
        <p:spPr>
          <a:xfrm>
            <a:off x="12282170" y="2395220"/>
            <a:ext cx="11002645" cy="975550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3600">
                <a:sym typeface="+mn-ea"/>
              </a:rPr>
              <a:t> </a:t>
            </a:r>
            <a:r>
              <a:rPr lang="zh-CN" altLang="en-US" sz="3600">
                <a:sym typeface="+mn-ea"/>
              </a:rPr>
              <a:t>这种语义化的标签主要针对搜索引擎</a:t>
            </a:r>
            <a:endParaRPr lang="zh-CN" altLang="en-US" sz="3600">
              <a:sym typeface="+mn-ea"/>
            </a:endParaRPr>
          </a:p>
          <a:p>
            <a:pPr algn="l">
              <a:lnSpc>
                <a:spcPct val="180000"/>
              </a:lnSpc>
            </a:pPr>
            <a:endParaRPr lang="zh-CN" altLang="en-US" sz="3600"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zh-CN" altLang="en-US" sz="3600">
                <a:sym typeface="+mn-ea"/>
              </a:rPr>
              <a:t> 在IE9中，需要把这些元素转换为块级元素，否则不可以使用，在IE9中，这些元素都默认是行内元素，给大小是没有用的。</a:t>
            </a:r>
            <a:endParaRPr lang="zh-CN" altLang="en-US" sz="3600"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zh-CN" altLang="en-US" sz="3600">
                <a:sym typeface="+mn-ea"/>
              </a:rPr>
              <a:t> 在移动端更喜欢使用这些标签，在PC端很少使用这些标签。</a:t>
            </a:r>
            <a:endParaRPr lang="zh-CN" altLang="en-US" sz="3600"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zh-CN" altLang="en-US" sz="3600">
                <a:sym typeface="+mn-ea"/>
              </a:rPr>
              <a:t> 语义化标签只是标签的语义化，和div使用地方法并没有多大区别，只是在使用的过程中省去了一些命名的麻烦。</a:t>
            </a:r>
            <a:endParaRPr lang="zh-CN" altLang="en-US" sz="3600"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703" y="984250"/>
            <a:ext cx="3930822" cy="1359852"/>
          </a:xfrm>
          <a:prstGeom prst="rect">
            <a:avLst/>
          </a:prstGeom>
        </p:spPr>
      </p:pic>
      <p:sp>
        <p:nvSpPr>
          <p:cNvPr id="24" name="Object 108"/>
          <p:cNvSpPr txBox="1"/>
          <p:nvPr/>
        </p:nvSpPr>
        <p:spPr>
          <a:xfrm>
            <a:off x="1679616" y="4003675"/>
            <a:ext cx="18611355" cy="32915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THANKS</a:t>
            </a:r>
            <a:r>
              <a:rPr lang="en-GB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</a:t>
            </a:r>
            <a:r>
              <a:rPr lang="zh-CN" altLang="en-US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WATCHING</a:t>
            </a:r>
            <a:endParaRPr lang="zh-CN" altLang="en-US" sz="8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737703" y="5784369"/>
            <a:ext cx="108095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谢谢观看！</a:t>
            </a:r>
            <a:endParaRPr kumimoji="1"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36" name="image 10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27266" y="7923291"/>
            <a:ext cx="1270000" cy="63500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1966408" y="9891254"/>
            <a:ext cx="4025035" cy="923330"/>
            <a:chOff x="1966408" y="9499369"/>
            <a:chExt cx="4025035" cy="923330"/>
          </a:xfrm>
        </p:grpSpPr>
        <p:pic>
          <p:nvPicPr>
            <p:cNvPr id="38" name="image 10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966408" y="9499369"/>
              <a:ext cx="4025035" cy="923330"/>
            </a:xfrm>
            <a:prstGeom prst="rect">
              <a:avLst/>
            </a:prstGeom>
          </p:spPr>
        </p:pic>
        <p:sp>
          <p:nvSpPr>
            <p:cNvPr id="39" name="Object 1011"/>
            <p:cNvSpPr txBox="1"/>
            <p:nvPr/>
          </p:nvSpPr>
          <p:spPr>
            <a:xfrm>
              <a:off x="1966408" y="9619502"/>
              <a:ext cx="3676648" cy="585281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主讲人：姜雯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4" name="任意形状 43"/>
          <p:cNvSpPr/>
          <p:nvPr/>
        </p:nvSpPr>
        <p:spPr>
          <a:xfrm>
            <a:off x="17481370" y="0"/>
            <a:ext cx="6902630" cy="13716000"/>
          </a:xfrm>
          <a:custGeom>
            <a:avLst/>
            <a:gdLst>
              <a:gd name="connsiteX0" fmla="*/ 6858000 w 6902630"/>
              <a:gd name="connsiteY0" fmla="*/ 0 h 13716000"/>
              <a:gd name="connsiteX1" fmla="*/ 6902630 w 6902630"/>
              <a:gd name="connsiteY1" fmla="*/ 1129 h 13716000"/>
              <a:gd name="connsiteX2" fmla="*/ 6902630 w 6902630"/>
              <a:gd name="connsiteY2" fmla="*/ 13714872 h 13716000"/>
              <a:gd name="connsiteX3" fmla="*/ 6858000 w 6902630"/>
              <a:gd name="connsiteY3" fmla="*/ 13716000 h 13716000"/>
              <a:gd name="connsiteX4" fmla="*/ 0 w 6902630"/>
              <a:gd name="connsiteY4" fmla="*/ 6858000 h 13716000"/>
              <a:gd name="connsiteX5" fmla="*/ 6858000 w 690263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2630" h="13716000">
                <a:moveTo>
                  <a:pt x="6858000" y="0"/>
                </a:moveTo>
                <a:lnTo>
                  <a:pt x="6902630" y="1129"/>
                </a:lnTo>
                <a:lnTo>
                  <a:pt x="6902630" y="13714872"/>
                </a:lnTo>
                <a:lnTo>
                  <a:pt x="6858000" y="13716000"/>
                </a:lnTo>
                <a:cubicBezTo>
                  <a:pt x="3070430" y="13716000"/>
                  <a:pt x="0" y="10645569"/>
                  <a:pt x="0" y="6858000"/>
                </a:cubicBezTo>
                <a:cubicBezTo>
                  <a:pt x="0" y="3070431"/>
                  <a:pt x="3070430" y="0"/>
                  <a:pt x="6858000" y="0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9224283" y="11600812"/>
            <a:ext cx="1016728" cy="1016728"/>
          </a:xfrm>
          <a:prstGeom prst="ellipse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任意形状 45"/>
          <p:cNvSpPr/>
          <p:nvPr/>
        </p:nvSpPr>
        <p:spPr>
          <a:xfrm>
            <a:off x="17917750" y="259308"/>
            <a:ext cx="6442304" cy="11350724"/>
          </a:xfrm>
          <a:custGeom>
            <a:avLst/>
            <a:gdLst>
              <a:gd name="connsiteX0" fmla="*/ 5675362 w 6442304"/>
              <a:gd name="connsiteY0" fmla="*/ 0 h 11350724"/>
              <a:gd name="connsiteX1" fmla="*/ 6255636 w 6442304"/>
              <a:gd name="connsiteY1" fmla="*/ 29301 h 11350724"/>
              <a:gd name="connsiteX2" fmla="*/ 6442304 w 6442304"/>
              <a:gd name="connsiteY2" fmla="*/ 53022 h 11350724"/>
              <a:gd name="connsiteX3" fmla="*/ 6442304 w 6442304"/>
              <a:gd name="connsiteY3" fmla="*/ 11297703 h 11350724"/>
              <a:gd name="connsiteX4" fmla="*/ 6255636 w 6442304"/>
              <a:gd name="connsiteY4" fmla="*/ 11321423 h 11350724"/>
              <a:gd name="connsiteX5" fmla="*/ 5675362 w 6442304"/>
              <a:gd name="connsiteY5" fmla="*/ 11350724 h 11350724"/>
              <a:gd name="connsiteX6" fmla="*/ 0 w 6442304"/>
              <a:gd name="connsiteY6" fmla="*/ 5675362 h 11350724"/>
              <a:gd name="connsiteX7" fmla="*/ 5675362 w 6442304"/>
              <a:gd name="connsiteY7" fmla="*/ 0 h 113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304" h="11350724">
                <a:moveTo>
                  <a:pt x="5675362" y="0"/>
                </a:moveTo>
                <a:cubicBezTo>
                  <a:pt x="5871264" y="0"/>
                  <a:pt x="6064846" y="9926"/>
                  <a:pt x="6255636" y="29301"/>
                </a:cubicBezTo>
                <a:lnTo>
                  <a:pt x="6442304" y="53022"/>
                </a:lnTo>
                <a:lnTo>
                  <a:pt x="6442304" y="11297703"/>
                </a:lnTo>
                <a:lnTo>
                  <a:pt x="6255636" y="11321423"/>
                </a:lnTo>
                <a:cubicBezTo>
                  <a:pt x="6064846" y="11340798"/>
                  <a:pt x="5871264" y="11350724"/>
                  <a:pt x="5675362" y="11350724"/>
                </a:cubicBezTo>
                <a:cubicBezTo>
                  <a:pt x="2540946" y="11350724"/>
                  <a:pt x="0" y="8809778"/>
                  <a:pt x="0" y="5675362"/>
                </a:cubicBezTo>
                <a:cubicBezTo>
                  <a:pt x="0" y="2540946"/>
                  <a:pt x="2540946" y="0"/>
                  <a:pt x="5675362" y="0"/>
                </a:cubicBezTo>
                <a:close/>
              </a:path>
            </a:pathLst>
          </a:cu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 6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6695" y="3478530"/>
            <a:ext cx="9621520" cy="8429625"/>
          </a:xfrm>
          <a:prstGeom prst="rect">
            <a:avLst/>
          </a:prstGeom>
        </p:spPr>
      </p:pic>
      <p:pic>
        <p:nvPicPr>
          <p:cNvPr id="73" name="image 60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29440" y="3478530"/>
            <a:ext cx="11050270" cy="8429625"/>
          </a:xfrm>
          <a:prstGeom prst="rect">
            <a:avLst/>
          </a:prstGeom>
        </p:spPr>
      </p:pic>
      <p:pic>
        <p:nvPicPr>
          <p:cNvPr id="78" name="image 60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16655" y="2868930"/>
            <a:ext cx="4829175" cy="1210310"/>
          </a:xfrm>
          <a:prstGeom prst="rect">
            <a:avLst/>
          </a:prstGeom>
        </p:spPr>
      </p:pic>
      <p:sp>
        <p:nvSpPr>
          <p:cNvPr id="79" name="Object 6011"/>
          <p:cNvSpPr txBox="1"/>
          <p:nvPr/>
        </p:nvSpPr>
        <p:spPr>
          <a:xfrm>
            <a:off x="3926205" y="3114040"/>
            <a:ext cx="4410075" cy="7194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国外浏览器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Object 6012"/>
          <p:cNvSpPr txBox="1"/>
          <p:nvPr/>
        </p:nvSpPr>
        <p:spPr>
          <a:xfrm>
            <a:off x="2075815" y="4456430"/>
            <a:ext cx="8608060" cy="67900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IE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Trident内核      俗称的IE内核</a:t>
            </a:r>
            <a:endParaRPr lang="zh-CN" altLang="en-US" sz="2800"/>
          </a:p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Chrome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Webkit内核    </a:t>
            </a:r>
            <a:r>
              <a:rPr lang="en-US" altLang="zh-CN" sz="2800">
                <a:sym typeface="+mn-ea"/>
              </a:rPr>
              <a:t>=&gt;   </a:t>
            </a:r>
            <a:r>
              <a:rPr lang="zh-CN" altLang="en-US" sz="2800">
                <a:sym typeface="+mn-ea"/>
              </a:rPr>
              <a:t>Blink内核（全国</a:t>
            </a:r>
            <a:r>
              <a:rPr lang="en-US" altLang="zh-CN" sz="2800">
                <a:sym typeface="+mn-ea"/>
              </a:rPr>
              <a:t>75%</a:t>
            </a:r>
            <a:r>
              <a:rPr lang="zh-CN" altLang="en-US" sz="2800">
                <a:sym typeface="+mn-ea"/>
              </a:rPr>
              <a:t>市场）</a:t>
            </a:r>
            <a:endParaRPr lang="zh-CN" altLang="en-US" sz="2800"/>
          </a:p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Firefox</a:t>
            </a:r>
            <a:r>
              <a:rPr lang="en-US" altLang="zh-CN" sz="2800">
                <a:sym typeface="+mn-ea"/>
              </a:rPr>
              <a:t>(</a:t>
            </a:r>
            <a:r>
              <a:rPr lang="zh-CN" altLang="en-US" sz="2800">
                <a:sym typeface="+mn-ea"/>
              </a:rPr>
              <a:t>火狐</a:t>
            </a:r>
            <a:r>
              <a:rPr lang="en-US" altLang="zh-CN" sz="2800">
                <a:sym typeface="+mn-ea"/>
              </a:rPr>
              <a:t>)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Gecko内核      俗称Firefox内核</a:t>
            </a:r>
            <a:endParaRPr lang="zh-CN" altLang="en-US" sz="2800"/>
          </a:p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Safari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Webkit内核</a:t>
            </a:r>
            <a:endParaRPr lang="zh-CN" altLang="en-US" sz="2800"/>
          </a:p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Opera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Presto内核    </a:t>
            </a:r>
            <a:r>
              <a:rPr lang="en-US" altLang="zh-CN" sz="2800">
                <a:sym typeface="+mn-ea"/>
              </a:rPr>
              <a:t>=&gt;    </a:t>
            </a:r>
            <a:r>
              <a:rPr lang="zh-CN" altLang="en-US" sz="2800">
                <a:sym typeface="+mn-ea"/>
              </a:rPr>
              <a:t>Webkit内核   </a:t>
            </a:r>
            <a:r>
              <a:rPr lang="en-US" altLang="zh-CN" sz="2800">
                <a:sym typeface="+mn-ea"/>
              </a:rPr>
              <a:t>=&gt;   </a:t>
            </a:r>
            <a:r>
              <a:rPr lang="zh-CN" altLang="en-US" sz="2800">
                <a:sym typeface="+mn-ea"/>
              </a:rPr>
              <a:t>Blink内核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pic>
        <p:nvPicPr>
          <p:cNvPr id="82" name="image 60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63570" y="2872740"/>
            <a:ext cx="4236720" cy="1306830"/>
          </a:xfrm>
          <a:prstGeom prst="rect">
            <a:avLst/>
          </a:prstGeom>
        </p:spPr>
      </p:pic>
      <p:sp>
        <p:nvSpPr>
          <p:cNvPr id="83" name="Object 6017"/>
          <p:cNvSpPr txBox="1"/>
          <p:nvPr/>
        </p:nvSpPr>
        <p:spPr>
          <a:xfrm>
            <a:off x="15939770" y="3102610"/>
            <a:ext cx="4084955" cy="7429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国内浏览器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4" name="Object 6018"/>
          <p:cNvSpPr txBox="1"/>
          <p:nvPr/>
        </p:nvSpPr>
        <p:spPr>
          <a:xfrm>
            <a:off x="13291820" y="4456430"/>
            <a:ext cx="9352280" cy="67900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indent="-457200">
              <a:lnSpc>
                <a:spcPct val="165000"/>
              </a:lnSpc>
              <a:buFont typeface="Wingdings" panose="05000000000000000000" charset="0"/>
              <a:buChar char=""/>
            </a:pPr>
            <a:r>
              <a:rPr lang="zh-CN" altLang="en-US" sz="3000">
                <a:sym typeface="+mn-ea"/>
              </a:rPr>
              <a:t>360、猎豹</a:t>
            </a:r>
            <a:endParaRPr lang="zh-CN" altLang="en-US" sz="3000">
              <a:sym typeface="+mn-ea"/>
            </a:endParaRPr>
          </a:p>
          <a:p>
            <a:pPr>
              <a:lnSpc>
                <a:spcPct val="165000"/>
              </a:lnSpc>
            </a:pPr>
            <a:r>
              <a:rPr lang="en-US" altLang="zh-CN" sz="3000">
                <a:sym typeface="+mn-ea"/>
              </a:rPr>
              <a:t>	</a:t>
            </a:r>
            <a:r>
              <a:rPr lang="zh-CN" altLang="en-US" sz="3000">
                <a:sym typeface="+mn-ea"/>
              </a:rPr>
              <a:t>IE    +    Chrome双内核</a:t>
            </a:r>
            <a:endParaRPr lang="zh-CN" altLang="en-US" sz="3000"/>
          </a:p>
          <a:p>
            <a:pPr marL="457200" indent="-457200">
              <a:lnSpc>
                <a:spcPct val="165000"/>
              </a:lnSpc>
              <a:buFont typeface="Wingdings" panose="05000000000000000000" charset="0"/>
              <a:buChar char=""/>
            </a:pPr>
            <a:r>
              <a:rPr lang="zh-CN" altLang="en-US" sz="3000">
                <a:sym typeface="+mn-ea"/>
              </a:rPr>
              <a:t>搜狗、遨游、QQ浏览器</a:t>
            </a:r>
            <a:endParaRPr lang="zh-CN" altLang="en-US" sz="3000">
              <a:sym typeface="+mn-ea"/>
            </a:endParaRPr>
          </a:p>
          <a:p>
            <a:pPr>
              <a:lnSpc>
                <a:spcPct val="165000"/>
              </a:lnSpc>
            </a:pPr>
            <a:r>
              <a:rPr lang="en-US" altLang="zh-CN" sz="3000">
                <a:sym typeface="+mn-ea"/>
              </a:rPr>
              <a:t>	</a:t>
            </a:r>
            <a:r>
              <a:rPr lang="zh-CN" altLang="en-US" sz="3000">
                <a:sym typeface="+mn-ea"/>
              </a:rPr>
              <a:t>Trident（兼容模式）   +     Webkit（高速模式）</a:t>
            </a:r>
            <a:endParaRPr lang="zh-CN" altLang="en-US" sz="3000"/>
          </a:p>
          <a:p>
            <a:pPr marL="457200" indent="-457200">
              <a:lnSpc>
                <a:spcPct val="165000"/>
              </a:lnSpc>
              <a:buFont typeface="Wingdings" panose="05000000000000000000" charset="0"/>
              <a:buChar char=""/>
            </a:pPr>
            <a:r>
              <a:rPr lang="zh-CN" altLang="en-US" sz="3000">
                <a:sym typeface="+mn-ea"/>
              </a:rPr>
              <a:t>百度浏览器、世界之窗 </a:t>
            </a:r>
            <a:endParaRPr lang="zh-CN" altLang="en-US" sz="3000">
              <a:sym typeface="+mn-ea"/>
            </a:endParaRPr>
          </a:p>
          <a:p>
            <a:pPr>
              <a:lnSpc>
                <a:spcPct val="165000"/>
              </a:lnSpc>
            </a:pPr>
            <a:r>
              <a:rPr lang="en-US" altLang="zh-CN" sz="3000">
                <a:sym typeface="+mn-ea"/>
              </a:rPr>
              <a:t>	</a:t>
            </a:r>
            <a:r>
              <a:rPr lang="zh-CN" altLang="en-US" sz="3000">
                <a:sym typeface="+mn-ea"/>
              </a:rPr>
              <a:t>IE内核</a:t>
            </a:r>
            <a:endParaRPr lang="zh-CN" altLang="en-US" sz="3000"/>
          </a:p>
          <a:p>
            <a:pPr marL="457200" indent="-457200">
              <a:lnSpc>
                <a:spcPct val="165000"/>
              </a:lnSpc>
              <a:buFont typeface="Wingdings" panose="05000000000000000000" charset="0"/>
              <a:buChar char=""/>
            </a:pPr>
            <a:r>
              <a:rPr lang="zh-CN" altLang="en-US" sz="3000">
                <a:sym typeface="+mn-ea"/>
              </a:rPr>
              <a:t>2345浏览器</a:t>
            </a:r>
            <a:endParaRPr lang="zh-CN" altLang="en-US" sz="3000">
              <a:sym typeface="+mn-ea"/>
            </a:endParaRPr>
          </a:p>
          <a:p>
            <a:pPr>
              <a:lnSpc>
                <a:spcPct val="165000"/>
              </a:lnSpc>
            </a:pPr>
            <a:r>
              <a:rPr lang="en-US" altLang="zh-CN" sz="3000">
                <a:sym typeface="+mn-ea"/>
              </a:rPr>
              <a:t>	</a:t>
            </a:r>
            <a:r>
              <a:rPr lang="zh-CN" altLang="en-US" sz="3000">
                <a:sym typeface="+mn-ea"/>
              </a:rPr>
              <a:t>IE内核    </a:t>
            </a:r>
            <a:r>
              <a:rPr lang="en-US" altLang="zh-CN" sz="3000">
                <a:sym typeface="+mn-ea"/>
              </a:rPr>
              <a:t>=&gt;    </a:t>
            </a:r>
            <a:r>
              <a:rPr lang="zh-CN" altLang="en-US" sz="3000">
                <a:sym typeface="+mn-ea"/>
              </a:rPr>
              <a:t>IE+Chrome双内核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Object 1507"/>
          <p:cNvSpPr txBox="1"/>
          <p:nvPr/>
        </p:nvSpPr>
        <p:spPr>
          <a:xfrm>
            <a:off x="4872808" y="621406"/>
            <a:ext cx="4043021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浏览器普及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98" name="图片 97" descr="图片包含 食物, 标志, 游戏机, 画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4640069" y="691076"/>
            <a:ext cx="0" cy="67207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11387" y="4103914"/>
            <a:ext cx="596900" cy="596900"/>
          </a:xfrm>
          <a:prstGeom prst="rect">
            <a:avLst/>
          </a:prstGeom>
        </p:spPr>
      </p:pic>
      <p:sp>
        <p:nvSpPr>
          <p:cNvPr id="16" name="Object 306"/>
          <p:cNvSpPr txBox="1"/>
          <p:nvPr/>
        </p:nvSpPr>
        <p:spPr>
          <a:xfrm>
            <a:off x="9955530" y="2661285"/>
            <a:ext cx="8331200" cy="11474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endParaRPr lang="en-US" altLang="zh-CN" sz="7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96188" y="4572000"/>
            <a:ext cx="4559300" cy="455930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3074670" y="5144135"/>
            <a:ext cx="4580890" cy="342836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39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01</a:t>
            </a:r>
            <a:endParaRPr lang="en-US" altLang="zh-CN" sz="239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0" name="Object 403"/>
          <p:cNvSpPr txBox="1"/>
          <p:nvPr/>
        </p:nvSpPr>
        <p:spPr>
          <a:xfrm>
            <a:off x="9955530" y="4309745"/>
            <a:ext cx="9017000" cy="73209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HTML（Hypertext Markup Language) </a:t>
            </a:r>
            <a:r>
              <a:rPr lang="zh-CN" sz="3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超文本标记语言</a:t>
            </a:r>
            <a:endParaRPr lang="zh-CN" sz="3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是一种标记语言，包括一系列</a:t>
            </a:r>
            <a:r>
              <a:rPr sz="3200" b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标签</a:t>
            </a:r>
            <a:r>
              <a:rPr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(tag)</a:t>
            </a:r>
            <a:endParaRPr sz="3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负责网页的</a:t>
            </a:r>
            <a:r>
              <a:rPr lang="zh-CN" sz="3200" b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结构</a:t>
            </a:r>
            <a:endParaRPr sz="32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使用标签的形式来标识网页中的不同组成部分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所谓超文本指的是</a:t>
            </a:r>
            <a:r>
              <a:rPr lang="zh-CN" sz="3200" b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超链接</a:t>
            </a: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，使用超链接可以使我们从一个页面跳转到另一个页面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文件后缀为  </a:t>
            </a: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.html  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或 </a:t>
            </a: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.htm</a:t>
            </a:r>
            <a:endParaRPr lang="zh-CN" altLang="en-US" dirty="0">
              <a:latin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29775" y="2498817"/>
            <a:ext cx="1308100" cy="1308100"/>
          </a:xfrm>
          <a:prstGeom prst="rect">
            <a:avLst/>
          </a:prstGeom>
        </p:spPr>
      </p:pic>
      <p:pic>
        <p:nvPicPr>
          <p:cNvPr id="403" name="image 4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2803617"/>
            <a:ext cx="635000" cy="698500"/>
          </a:xfrm>
          <a:prstGeom prst="rect">
            <a:avLst/>
          </a:prstGeom>
        </p:spPr>
      </p:pic>
      <p:sp>
        <p:nvSpPr>
          <p:cNvPr id="404" name="Object 404"/>
          <p:cNvSpPr txBox="1"/>
          <p:nvPr/>
        </p:nvSpPr>
        <p:spPr>
          <a:xfrm>
            <a:off x="11451590" y="2311492"/>
            <a:ext cx="60452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DOCTYPE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5" name="Object 405"/>
          <p:cNvSpPr txBox="1"/>
          <p:nvPr/>
        </p:nvSpPr>
        <p:spPr>
          <a:xfrm>
            <a:off x="11451590" y="3159125"/>
            <a:ext cx="10316210" cy="7651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文档类型声明，指定按什么版本解析网页，本句是指定HTML5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06" name="image 4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29775" y="4524467"/>
            <a:ext cx="1308100" cy="1308100"/>
          </a:xfrm>
          <a:prstGeom prst="rect">
            <a:avLst/>
          </a:prstGeom>
        </p:spPr>
      </p:pic>
      <p:pic>
        <p:nvPicPr>
          <p:cNvPr id="407" name="image 40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59975" y="4803867"/>
            <a:ext cx="660400" cy="762000"/>
          </a:xfrm>
          <a:prstGeom prst="rect">
            <a:avLst/>
          </a:prstGeom>
        </p:spPr>
      </p:pic>
      <p:sp>
        <p:nvSpPr>
          <p:cNvPr id="408" name="Object 408"/>
          <p:cNvSpPr txBox="1"/>
          <p:nvPr/>
        </p:nvSpPr>
        <p:spPr>
          <a:xfrm>
            <a:off x="11522075" y="4405722"/>
            <a:ext cx="60452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9" name="Object 409"/>
          <p:cNvSpPr txBox="1"/>
          <p:nvPr/>
        </p:nvSpPr>
        <p:spPr>
          <a:xfrm>
            <a:off x="11522075" y="5215255"/>
            <a:ext cx="10316210" cy="1054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网页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根元素，内部整个页面的内容，有且仅有1个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010" name="image 40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29775" y="6644097"/>
            <a:ext cx="1308100" cy="1308100"/>
          </a:xfrm>
          <a:prstGeom prst="rect">
            <a:avLst/>
          </a:prstGeom>
        </p:spPr>
      </p:pic>
      <p:sp>
        <p:nvSpPr>
          <p:cNvPr id="4012" name="Object 4012"/>
          <p:cNvSpPr txBox="1"/>
          <p:nvPr/>
        </p:nvSpPr>
        <p:spPr>
          <a:xfrm>
            <a:off x="11522075" y="6512652"/>
            <a:ext cx="60452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head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13" name="Object 4013"/>
          <p:cNvSpPr txBox="1"/>
          <p:nvPr/>
        </p:nvSpPr>
        <p:spPr>
          <a:xfrm>
            <a:off x="11522075" y="7322185"/>
            <a:ext cx="11649710" cy="6496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该元素的内容对用户不可见，作用是帮助浏览器和搜索引擎解析网页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825" y="6686147"/>
            <a:ext cx="1224000" cy="1224000"/>
          </a:xfrm>
          <a:prstGeom prst="rect">
            <a:avLst/>
          </a:prstGeom>
        </p:spPr>
      </p:pic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66445" y="2381885"/>
            <a:ext cx="7728585" cy="810704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927225" y="3041650"/>
            <a:ext cx="5407025" cy="74479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&lt;!DOCTYPE html&gt; </a:t>
            </a:r>
            <a:endParaRPr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&lt;html&gt;</a:t>
            </a:r>
            <a:endParaRPr lang="zh-CN"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</a:t>
            </a: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&lt;head&gt;</a:t>
            </a:r>
            <a:endParaRPr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</a:t>
            </a: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&lt;/head&gt;</a:t>
            </a:r>
            <a:endParaRPr lang="zh-CN"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&lt;body&gt;</a:t>
            </a:r>
            <a:endParaRPr sz="360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 </a:t>
            </a: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&lt;/body&gt;</a:t>
            </a:r>
            <a:endParaRPr lang="zh-CN"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&lt;/html&gt;</a:t>
            </a:r>
            <a:endParaRPr lang="zh-CN" altLang="en-US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4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HTML的基本结构   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(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自闭和标签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+ 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主动闭合标签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" name="image 40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56775" y="8932637"/>
            <a:ext cx="1308100" cy="1308100"/>
          </a:xfrm>
          <a:prstGeom prst="rect">
            <a:avLst/>
          </a:prstGeom>
        </p:spPr>
      </p:pic>
      <p:sp>
        <p:nvSpPr>
          <p:cNvPr id="6" name="Object 4012"/>
          <p:cNvSpPr txBox="1"/>
          <p:nvPr/>
        </p:nvSpPr>
        <p:spPr>
          <a:xfrm>
            <a:off x="11649075" y="8824687"/>
            <a:ext cx="60452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body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Object 4013"/>
          <p:cNvSpPr txBox="1"/>
          <p:nvPr/>
        </p:nvSpPr>
        <p:spPr>
          <a:xfrm>
            <a:off x="11649075" y="9657715"/>
            <a:ext cx="10189210" cy="79883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>
              <a:lnSpc>
                <a:spcPct val="12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呈现到屏幕上的内容，即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用户在访问该网页时所看到的内容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" name="图片 7" descr="图片包含 游戏机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825" y="8974687"/>
            <a:ext cx="1224000" cy="1224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82700" y="11445240"/>
            <a:ext cx="22378670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latin typeface="Nunito"/>
                <a:ea typeface="Nunito"/>
                <a:cs typeface="Nunito"/>
                <a:sym typeface="Nunito"/>
              </a:rPr>
              <a:t>主动闭合标签： 用于计算机识别，哪里开始，哪里结束， 类似函数 要用</a:t>
            </a:r>
            <a:r>
              <a:rPr lang="en-US" altLang="zh-CN" sz="3200">
                <a:latin typeface="Nunito"/>
                <a:ea typeface="Nunito"/>
                <a:cs typeface="Nunito"/>
                <a:sym typeface="Nunito"/>
              </a:rPr>
              <a:t>{} </a:t>
            </a:r>
            <a:r>
              <a:rPr lang="zh-CN" altLang="en-US" sz="3200">
                <a:latin typeface="Nunito"/>
                <a:ea typeface="Nunito"/>
                <a:cs typeface="Nunito"/>
                <a:sym typeface="Nunito"/>
              </a:rPr>
              <a:t>括起来，标识内部所有代码是一段函数体</a:t>
            </a: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自闭合标签： 内部不能嵌套东西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3815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ym typeface="+mn-ea"/>
              </a:rPr>
              <a:t>head </a:t>
            </a:r>
            <a:r>
              <a:rPr lang="zh-CN" altLang="en-US" sz="4400">
                <a:sym typeface="+mn-ea"/>
              </a:rPr>
              <a:t>内部标签</a:t>
            </a:r>
            <a:endParaRPr lang="zh-CN" altLang="en-US" sz="440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497965" y="5804535"/>
            <a:ext cx="299148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0302240" y="580517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971993" y="6011228"/>
            <a:ext cx="2043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meta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12095" y="6012180"/>
            <a:ext cx="29260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link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498600" y="9511348"/>
            <a:ext cx="299148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913255" y="9718040"/>
            <a:ext cx="21621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元信息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668963" y="9511665"/>
            <a:ext cx="325691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5882640" y="9718675"/>
            <a:ext cx="2829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网页标题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9787255" y="9512300"/>
            <a:ext cx="417576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9975215" y="9718993"/>
            <a:ext cx="37998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引入外部文件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4352905" y="9511030"/>
            <a:ext cx="364236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4352905" y="9748520"/>
            <a:ext cx="3642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bg1"/>
                </a:solidFill>
              </a:rPr>
              <a:t>加载或执行脚本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18661380" y="9513570"/>
            <a:ext cx="368554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19089370" y="9720580"/>
            <a:ext cx="2829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定义样式表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47" name="肘形连接符 46"/>
          <p:cNvCxnSpPr>
            <a:stCxn id="12" idx="2"/>
            <a:endCxn id="13" idx="0"/>
          </p:cNvCxnSpPr>
          <p:nvPr/>
        </p:nvCxnSpPr>
        <p:spPr>
          <a:xfrm rot="5400000">
            <a:off x="6516053" y="445453"/>
            <a:ext cx="1837055" cy="88811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 flipV="1">
            <a:off x="6234430" y="4880610"/>
            <a:ext cx="2400300" cy="1119505"/>
          </a:xfrm>
          <a:prstGeom prst="bentConnector3">
            <a:avLst>
              <a:gd name="adj1" fmla="val 5002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5775325" y="5803900"/>
            <a:ext cx="325818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130925" y="6010593"/>
            <a:ext cx="25469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title</a:t>
            </a:r>
            <a:endParaRPr lang="en-US" altLang="zh-CN" sz="4000">
              <a:solidFill>
                <a:schemeClr val="bg1"/>
              </a:solidFill>
            </a:endParaRPr>
          </a:p>
        </p:txBody>
      </p:sp>
      <p:cxnSp>
        <p:nvCxnSpPr>
          <p:cNvPr id="49" name="肘形连接符 48"/>
          <p:cNvCxnSpPr>
            <a:endCxn id="15" idx="0"/>
          </p:cNvCxnSpPr>
          <p:nvPr/>
        </p:nvCxnSpPr>
        <p:spPr>
          <a:xfrm rot="5400000">
            <a:off x="10956290" y="4886325"/>
            <a:ext cx="1837690" cy="31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肘形连接符 49"/>
          <p:cNvCxnSpPr/>
          <p:nvPr/>
        </p:nvCxnSpPr>
        <p:spPr>
          <a:xfrm>
            <a:off x="10941685" y="4880610"/>
            <a:ext cx="5226050" cy="183642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肘形连接符 50"/>
          <p:cNvCxnSpPr/>
          <p:nvPr/>
        </p:nvCxnSpPr>
        <p:spPr>
          <a:xfrm>
            <a:off x="10941685" y="4882515"/>
            <a:ext cx="9563100" cy="183642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9587230" y="2847340"/>
            <a:ext cx="457517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003473" y="3054033"/>
            <a:ext cx="374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head</a:t>
            </a:r>
            <a:r>
              <a:rPr lang="zh-CN" altLang="en-US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内部标签</a:t>
            </a:r>
            <a:endParaRPr lang="zh-CN" altLang="en-US" sz="40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8931890" y="580390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9208115" y="6010275"/>
            <a:ext cx="25927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style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4594840" y="580390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4877415" y="6010275"/>
            <a:ext cx="25927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script</a:t>
            </a:r>
            <a:endParaRPr lang="en-US" altLang="zh-CN" sz="4000">
              <a:solidFill>
                <a:schemeClr val="bg1"/>
              </a:solidFill>
            </a:endParaRPr>
          </a:p>
        </p:txBody>
      </p:sp>
      <p:cxnSp>
        <p:nvCxnSpPr>
          <p:cNvPr id="52" name="直接连接符 51"/>
          <p:cNvCxnSpPr>
            <a:stCxn id="13" idx="2"/>
            <a:endCxn id="36" idx="0"/>
          </p:cNvCxnSpPr>
          <p:nvPr/>
        </p:nvCxnSpPr>
        <p:spPr>
          <a:xfrm>
            <a:off x="2994025" y="6924675"/>
            <a:ext cx="635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27" idx="2"/>
            <a:endCxn id="38" idx="0"/>
          </p:cNvCxnSpPr>
          <p:nvPr/>
        </p:nvCxnSpPr>
        <p:spPr>
          <a:xfrm flipH="1">
            <a:off x="7298055" y="6924040"/>
            <a:ext cx="106680" cy="2587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5" idx="2"/>
            <a:endCxn id="40" idx="0"/>
          </p:cNvCxnSpPr>
          <p:nvPr/>
        </p:nvCxnSpPr>
        <p:spPr>
          <a:xfrm>
            <a:off x="11875135" y="6925310"/>
            <a:ext cx="0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0" idx="2"/>
            <a:endCxn id="43" idx="0"/>
          </p:cNvCxnSpPr>
          <p:nvPr/>
        </p:nvCxnSpPr>
        <p:spPr>
          <a:xfrm>
            <a:off x="16167735" y="6924040"/>
            <a:ext cx="6350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31" idx="2"/>
          </p:cNvCxnSpPr>
          <p:nvPr/>
        </p:nvCxnSpPr>
        <p:spPr>
          <a:xfrm flipH="1">
            <a:off x="20504150" y="6924040"/>
            <a:ext cx="635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62635" y="2522312"/>
            <a:ext cx="1308100" cy="1308100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2595245" y="2522220"/>
            <a:ext cx="8290560" cy="32442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8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提供有关页面元信息（数据说明书）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18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元数据不会显示在页面上，但对于机器是可读的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18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用于浏览器显示页面，针对搜索引擎等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06" name="image 4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275185" y="2522312"/>
            <a:ext cx="1308100" cy="1308100"/>
          </a:xfrm>
          <a:prstGeom prst="rect">
            <a:avLst/>
          </a:prstGeom>
        </p:spPr>
      </p:pic>
      <p:sp>
        <p:nvSpPr>
          <p:cNvPr id="409" name="Object 409"/>
          <p:cNvSpPr txBox="1"/>
          <p:nvPr/>
        </p:nvSpPr>
        <p:spPr>
          <a:xfrm>
            <a:off x="14107795" y="2522220"/>
            <a:ext cx="8289925" cy="25533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7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最大的好处是使信息的分类和描述可以实现格式化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>
              <a:lnSpc>
                <a:spcPct val="17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从而为机器处理创造了可能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>
              <a:lnSpc>
                <a:spcPct val="175000"/>
              </a:lnSpc>
            </a:pP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eg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：问卷调查、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淘宝地址选择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378585" y="5958523"/>
            <a:ext cx="22054820" cy="687832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20520" y="6151245"/>
            <a:ext cx="21142960" cy="64928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&lt;head&gt;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charset="UTF-8"&gt;           编码格式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name="description" content="网页描述内容"&gt;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name="keywords" content="搜索关键词</a:t>
            </a:r>
            <a:r>
              <a:rPr lang="en-US" altLang="zh-CN" sz="3200" b="1">
                <a:solidFill>
                  <a:schemeClr val="bg1"/>
                </a:solidFill>
                <a:sym typeface="+mn-ea"/>
              </a:rPr>
              <a:t>, </a:t>
            </a:r>
            <a:r>
              <a:rPr lang="zh-CN" sz="3200" b="1">
                <a:solidFill>
                  <a:schemeClr val="bg1"/>
                </a:solidFill>
                <a:sym typeface="+mn-ea"/>
              </a:rPr>
              <a:t>HTML5, 半圆"&gt;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http-equiv="Refresh" content="3"&gt;  每隔3秒自动刷新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http-equiv="Refresh" content="3; Url=https://www.baidu.com"&gt;  # 每隔3秒自动跳转到百度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&lt;title&gt;这是一个文档&lt;/title&gt;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32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meta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8855" y="2668997"/>
            <a:ext cx="8356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>
                <a:latin typeface="Arial Bold" panose="020B0604020202090204" charset="0"/>
                <a:cs typeface="Arial Bold" panose="020B0604020202090204" charset="0"/>
              </a:rPr>
              <a:t>1</a:t>
            </a:r>
            <a:endParaRPr lang="en-US" altLang="zh-CN" sz="60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511405" y="2668997"/>
            <a:ext cx="8356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>
                <a:latin typeface="Arial Bold" panose="020B0604020202090204" charset="0"/>
                <a:cs typeface="Arial Bold" panose="020B0604020202090204" charset="0"/>
              </a:rPr>
              <a:t>2</a:t>
            </a:r>
            <a:endParaRPr lang="en-US" altLang="zh-CN" sz="6000" b="1"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2414250" y="4723765"/>
            <a:ext cx="11043285" cy="49155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r>
              <a:rPr lang="zh-CN" sz="3200">
                <a:sym typeface="+mn-ea"/>
              </a:rPr>
              <a:t>UTF-8字符集 - 乱码产生的原因</a:t>
            </a: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r>
              <a:rPr lang="zh-CN" sz="3200">
                <a:latin typeface="Nunito"/>
                <a:ea typeface="Nunito"/>
                <a:cs typeface="Nunito"/>
                <a:sym typeface="Nunito"/>
              </a:rPr>
              <a:t>charset 是meta的属性</a:t>
            </a: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r>
              <a:rPr lang="zh-CN" sz="3200">
                <a:latin typeface="Nunito"/>
                <a:ea typeface="Nunito"/>
                <a:cs typeface="Nunito"/>
                <a:sym typeface="Nunito"/>
              </a:rPr>
              <a:t>通常我们指定为utf-8，这也是现在Web开发通用的字符集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68705" y="4723130"/>
            <a:ext cx="10042525" cy="551497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524635" y="5508943"/>
            <a:ext cx="9142095" cy="43211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&lt;head&gt;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	</a:t>
            </a:r>
            <a:r>
              <a:rPr lang="zh-CN" sz="3200" i="1">
                <a:solidFill>
                  <a:schemeClr val="bg1"/>
                </a:solidFill>
                <a:sym typeface="+mn-ea"/>
              </a:rPr>
              <a:t>&lt;!-- 指定该文本的编码格式为utf-8 --&gt;</a:t>
            </a:r>
            <a:endParaRPr sz="3200" i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	</a:t>
            </a:r>
            <a:r>
              <a:rPr lang="zh-CN" sz="4000">
                <a:solidFill>
                  <a:schemeClr val="bg1"/>
                </a:solidFill>
                <a:sym typeface="+mn-ea"/>
              </a:rPr>
              <a:t>&lt;meta charset="utf-8"&gt;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49263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4400">
                <a:sym typeface="+mn-ea"/>
              </a:rPr>
              <a:t>UTF-8字符集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6058</Words>
  <Application>WPS 演示</Application>
  <PresentationFormat>自定义</PresentationFormat>
  <Paragraphs>542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7" baseType="lpstr">
      <vt:lpstr>Arial</vt:lpstr>
      <vt:lpstr>方正书宋_GBK</vt:lpstr>
      <vt:lpstr>Wingdings</vt:lpstr>
      <vt:lpstr>思源黑体 CN Bold</vt:lpstr>
      <vt:lpstr>苹方-简</vt:lpstr>
      <vt:lpstr>思源黑体 CN Normal</vt:lpstr>
      <vt:lpstr>DreamFont-XiaoyuGB-Normal</vt:lpstr>
      <vt:lpstr>Thonburi</vt:lpstr>
      <vt:lpstr>OPPOSans-H</vt:lpstr>
      <vt:lpstr>OPPOSans-B</vt:lpstr>
      <vt:lpstr>Wingdings</vt:lpstr>
      <vt:lpstr>Arial Bold</vt:lpstr>
      <vt:lpstr>Ubuntu Mono</vt:lpstr>
      <vt:lpstr>Nunito</vt:lpstr>
      <vt:lpstr>Ubuntu Mono</vt:lpstr>
      <vt:lpstr>微软雅黑</vt:lpstr>
      <vt:lpstr>汉仪旗黑</vt:lpstr>
      <vt:lpstr>DengXian</vt:lpstr>
      <vt:lpstr>汉仪中等线KW</vt:lpstr>
      <vt:lpstr>微软雅黑</vt:lpstr>
      <vt:lpstr>宋体</vt:lpstr>
      <vt:lpstr>Arial Unicode MS</vt:lpstr>
      <vt:lpstr>等线</vt:lpstr>
      <vt:lpstr>汉仪书宋二KW</vt:lpstr>
      <vt:lpstr>DengXian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creator>稿定设计</dc:creator>
  <dc:subject>www.gaoding.com</dc:subject>
  <cp:lastModifiedBy>edz</cp:lastModifiedBy>
  <cp:revision>348</cp:revision>
  <dcterms:created xsi:type="dcterms:W3CDTF">2020-12-07T03:29:28Z</dcterms:created>
  <dcterms:modified xsi:type="dcterms:W3CDTF">2020-12-07T03:29:28Z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